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65"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90"/>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barChart>
        <c:barDir val="bar"/>
        <c:grouping val="clustered"/>
        <c:ser>
          <c:idx val="0"/>
          <c:order val="0"/>
          <c:tx>
            <c:strRef>
              <c:f>Feuil1!$B$1</c:f>
              <c:strCache>
                <c:ptCount val="1"/>
                <c:pt idx="0">
                  <c:v>Pourcentage de réponses</c:v>
                </c:pt>
              </c:strCache>
            </c:strRef>
          </c:tx>
          <c:cat>
            <c:strRef>
              <c:f>Feuil1!$A$2:$A$6</c:f>
              <c:strCache>
                <c:ptCount val="5"/>
                <c:pt idx="0">
                  <c:v>11 départements</c:v>
                </c:pt>
                <c:pt idx="1">
                  <c:v>17 départements</c:v>
                </c:pt>
                <c:pt idx="2">
                  <c:v>33 départements</c:v>
                </c:pt>
                <c:pt idx="3">
                  <c:v>57 départements</c:v>
                </c:pt>
                <c:pt idx="4">
                  <c:v>11 départements</c:v>
                </c:pt>
              </c:strCache>
            </c:strRef>
          </c:cat>
          <c:val>
            <c:numRef>
              <c:f>Feuil1!$B$2:$B$6</c:f>
              <c:numCache>
                <c:formatCode>0.00%</c:formatCode>
                <c:ptCount val="5"/>
                <c:pt idx="0">
                  <c:v>0.5</c:v>
                </c:pt>
                <c:pt idx="1">
                  <c:v>0.33000000000000013</c:v>
                </c:pt>
                <c:pt idx="2">
                  <c:v>0.2</c:v>
                </c:pt>
                <c:pt idx="3">
                  <c:v>0.1</c:v>
                </c:pt>
                <c:pt idx="4">
                  <c:v>5.0000000000000017E-2</c:v>
                </c:pt>
              </c:numCache>
            </c:numRef>
          </c:val>
        </c:ser>
        <c:dLbls>
          <c:showVal val="1"/>
        </c:dLbls>
        <c:gapWidth val="75"/>
        <c:axId val="89703936"/>
        <c:axId val="89705472"/>
      </c:barChart>
      <c:catAx>
        <c:axId val="89703936"/>
        <c:scaling>
          <c:orientation val="minMax"/>
        </c:scaling>
        <c:axPos val="l"/>
        <c:majorTickMark val="none"/>
        <c:tickLblPos val="nextTo"/>
        <c:crossAx val="89705472"/>
        <c:crosses val="autoZero"/>
        <c:auto val="1"/>
        <c:lblAlgn val="ctr"/>
        <c:lblOffset val="100"/>
      </c:catAx>
      <c:valAx>
        <c:axId val="89705472"/>
        <c:scaling>
          <c:orientation val="minMax"/>
        </c:scaling>
        <c:axPos val="b"/>
        <c:numFmt formatCode="0.00%" sourceLinked="1"/>
        <c:majorTickMark val="none"/>
        <c:tickLblPos val="nextTo"/>
        <c:crossAx val="89703936"/>
        <c:crosses val="autoZero"/>
        <c:crossBetween val="between"/>
      </c:valAx>
    </c:plotArea>
    <c:legend>
      <c:legendPos val="b"/>
      <c:layout/>
    </c:legend>
    <c:plotVisOnly val="1"/>
  </c:chart>
  <c:txPr>
    <a:bodyPr/>
    <a:lstStyle/>
    <a:p>
      <a:pPr>
        <a:defRPr sz="1800"/>
      </a:pPr>
      <a:endParaRPr lang="fr-F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5"/>
          </a:xfrm>
          <a:prstGeom prst="rect">
            <a:avLst/>
          </a:prstGeom>
        </p:spPr>
        <p:txBody>
          <a:bodyPr vert="horz" lIns="94476" tIns="47238" rIns="94476" bIns="47238" rtlCol="0"/>
          <a:lstStyle>
            <a:lvl1pPr algn="l">
              <a:defRPr sz="1200"/>
            </a:lvl1pPr>
          </a:lstStyle>
          <a:p>
            <a:endParaRPr lang="fr-FR"/>
          </a:p>
        </p:txBody>
      </p:sp>
      <p:sp>
        <p:nvSpPr>
          <p:cNvPr id="3" name="Espace réservé de la date 2"/>
          <p:cNvSpPr>
            <a:spLocks noGrp="1"/>
          </p:cNvSpPr>
          <p:nvPr>
            <p:ph type="dt" idx="1"/>
          </p:nvPr>
        </p:nvSpPr>
        <p:spPr>
          <a:xfrm>
            <a:off x="3815374" y="0"/>
            <a:ext cx="2918831" cy="493315"/>
          </a:xfrm>
          <a:prstGeom prst="rect">
            <a:avLst/>
          </a:prstGeom>
        </p:spPr>
        <p:txBody>
          <a:bodyPr vert="horz" lIns="94476" tIns="47238" rIns="94476" bIns="47238" rtlCol="0"/>
          <a:lstStyle>
            <a:lvl1pPr algn="r">
              <a:defRPr sz="1200"/>
            </a:lvl1pPr>
          </a:lstStyle>
          <a:p>
            <a:fld id="{2698E2E9-F7C8-4EB1-8635-F096F2FF7F71}" type="datetimeFigureOut">
              <a:rPr lang="fr-FR" smtClean="0"/>
              <a:pPr/>
              <a:t>09/12/2013</a:t>
            </a:fld>
            <a:endParaRPr lang="fr-FR"/>
          </a:p>
        </p:txBody>
      </p:sp>
      <p:sp>
        <p:nvSpPr>
          <p:cNvPr id="4" name="Espace réservé de l'image des diapositives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4476" tIns="47238" rIns="94476" bIns="47238" rtlCol="0" anchor="ctr"/>
          <a:lstStyle/>
          <a:p>
            <a:endParaRPr lang="fr-FR"/>
          </a:p>
        </p:txBody>
      </p:sp>
      <p:sp>
        <p:nvSpPr>
          <p:cNvPr id="5" name="Espace réservé des commentaires 4"/>
          <p:cNvSpPr>
            <a:spLocks noGrp="1"/>
          </p:cNvSpPr>
          <p:nvPr>
            <p:ph type="body" sz="quarter" idx="3"/>
          </p:nvPr>
        </p:nvSpPr>
        <p:spPr>
          <a:xfrm>
            <a:off x="673577" y="4686500"/>
            <a:ext cx="5388610" cy="4439840"/>
          </a:xfrm>
          <a:prstGeom prst="rect">
            <a:avLst/>
          </a:prstGeom>
        </p:spPr>
        <p:txBody>
          <a:bodyPr vert="horz" lIns="94476" tIns="47238" rIns="94476" bIns="47238"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1285"/>
            <a:ext cx="2918831" cy="493315"/>
          </a:xfrm>
          <a:prstGeom prst="rect">
            <a:avLst/>
          </a:prstGeom>
        </p:spPr>
        <p:txBody>
          <a:bodyPr vert="horz" lIns="94476" tIns="47238" rIns="94476" bIns="47238"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4" y="9371285"/>
            <a:ext cx="2918831" cy="493315"/>
          </a:xfrm>
          <a:prstGeom prst="rect">
            <a:avLst/>
          </a:prstGeom>
        </p:spPr>
        <p:txBody>
          <a:bodyPr vert="horz" lIns="94476" tIns="47238" rIns="94476" bIns="47238" rtlCol="0" anchor="b"/>
          <a:lstStyle>
            <a:lvl1pPr algn="r">
              <a:defRPr sz="1200"/>
            </a:lvl1pPr>
          </a:lstStyle>
          <a:p>
            <a:fld id="{FD8B0A77-1074-4F7A-92ED-9A63E544433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D8B0A77-1074-4F7A-92ED-9A63E5444332}" type="slidenum">
              <a:rPr lang="fr-FR" smtClean="0"/>
              <a:pPr/>
              <a:t>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D8B0A77-1074-4F7A-92ED-9A63E5444332}" type="slidenum">
              <a:rPr lang="fr-FR" smtClean="0"/>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6C78C0B-F479-4CC5-A3F4-3738A283E62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C78C0B-F479-4CC5-A3F4-3738A283E6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C78C0B-F479-4CC5-A3F4-3738A283E6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C78C0B-F479-4CC5-A3F4-3738A283E6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C78C0B-F479-4CC5-A3F4-3738A283E62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C78C0B-F479-4CC5-A3F4-3738A283E6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C78C0B-F479-4CC5-A3F4-3738A283E6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C78C0B-F479-4CC5-A3F4-3738A283E6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C78C0B-F479-4CC5-A3F4-3738A283E6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C78C0B-F479-4CC5-A3F4-3738A283E6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0AC6DF9-8CEC-4333-A84A-074C7DE90108}" type="datetimeFigureOut">
              <a:rPr lang="fr-FR" smtClean="0"/>
              <a:pPr/>
              <a:t>09/12/2013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6C78C0B-F479-4CC5-A3F4-3738A283E622}"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0AC6DF9-8CEC-4333-A84A-074C7DE90108}" type="datetimeFigureOut">
              <a:rPr lang="fr-FR" smtClean="0"/>
              <a:pPr/>
              <a:t>09/12/2013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6C78C0B-F479-4CC5-A3F4-3738A283E622}"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3429000"/>
            <a:ext cx="7851648" cy="964704"/>
          </a:xfrm>
        </p:spPr>
        <p:txBody>
          <a:bodyPr>
            <a:normAutofit fontScale="90000"/>
          </a:bodyPr>
          <a:lstStyle/>
          <a:p>
            <a:pPr algn="ctr"/>
            <a:r>
              <a:rPr lang="fr-FR" dirty="0" smtClean="0"/>
              <a:t>Les prix de l’eau en France</a:t>
            </a:r>
            <a:br>
              <a:rPr lang="fr-FR" dirty="0" smtClean="0"/>
            </a:br>
            <a:r>
              <a:rPr lang="fr-FR" dirty="0" smtClean="0"/>
              <a:t>(année 2012)</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8305800" cy="1872208"/>
          </a:xfrm>
        </p:spPr>
        <p:txBody>
          <a:bodyPr>
            <a:noAutofit/>
          </a:bodyPr>
          <a:lstStyle/>
          <a:p>
            <a:pPr algn="ctr"/>
            <a:r>
              <a:rPr lang="fr-FR" sz="3600" dirty="0" smtClean="0">
                <a:solidFill>
                  <a:schemeClr val="accent2">
                    <a:lumMod val="75000"/>
                  </a:schemeClr>
                </a:solidFill>
                <a:latin typeface="Arial" pitchFamily="34" charset="0"/>
                <a:cs typeface="Arial" pitchFamily="34" charset="0"/>
              </a:rPr>
              <a:t>Des écarts de prix à l’intérieur de certains départements, qui dépassent l’entendement</a:t>
            </a:r>
            <a:endParaRPr lang="fr-FR" sz="3600" dirty="0">
              <a:solidFill>
                <a:schemeClr val="accent2">
                  <a:lumMod val="75000"/>
                </a:schemeClr>
              </a:solidFill>
              <a:latin typeface="Arial" pitchFamily="34" charset="0"/>
              <a:cs typeface="Arial" pitchFamily="34" charset="0"/>
            </a:endParaRPr>
          </a:p>
        </p:txBody>
      </p:sp>
      <p:sp>
        <p:nvSpPr>
          <p:cNvPr id="3" name="ZoneTexte 2"/>
          <p:cNvSpPr txBox="1"/>
          <p:nvPr/>
        </p:nvSpPr>
        <p:spPr>
          <a:xfrm>
            <a:off x="1187624" y="3212976"/>
            <a:ext cx="6912768" cy="923330"/>
          </a:xfrm>
          <a:prstGeom prst="rect">
            <a:avLst/>
          </a:prstGeom>
          <a:noFill/>
        </p:spPr>
        <p:txBody>
          <a:bodyPr wrap="square" rtlCol="0">
            <a:spAutoFit/>
          </a:bodyPr>
          <a:lstStyle/>
          <a:p>
            <a:r>
              <a:rPr lang="fr-FR" dirty="0" smtClean="0"/>
              <a:t>Les écarts vont de 5,83 m3 en Seine et Marne à 0,02€ dans le Territoire-de-Belfort.</a:t>
            </a:r>
          </a:p>
          <a:p>
            <a:r>
              <a:rPr lang="fr-FR" dirty="0" smtClean="0"/>
              <a:t>Pour plus de </a:t>
            </a:r>
            <a:r>
              <a:rPr lang="fr-FR" dirty="0" smtClean="0"/>
              <a:t>10 </a:t>
            </a:r>
            <a:r>
              <a:rPr lang="fr-FR" dirty="0" smtClean="0"/>
              <a:t>départements : aucun écart de prix.</a:t>
            </a:r>
            <a:endParaRPr lang="fr-FR" dirty="0"/>
          </a:p>
        </p:txBody>
      </p:sp>
      <p:sp>
        <p:nvSpPr>
          <p:cNvPr id="4" name="Organigramme : Terminateur 3"/>
          <p:cNvSpPr/>
          <p:nvPr/>
        </p:nvSpPr>
        <p:spPr>
          <a:xfrm>
            <a:off x="611560" y="4797152"/>
            <a:ext cx="8136904" cy="936104"/>
          </a:xfrm>
          <a:prstGeom prst="flowChartTermina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dirty="0">
              <a:solidFill>
                <a:schemeClr val="tx1"/>
              </a:solidFill>
            </a:endParaRPr>
          </a:p>
        </p:txBody>
      </p:sp>
      <p:sp>
        <p:nvSpPr>
          <p:cNvPr id="5" name="ZoneTexte 4"/>
          <p:cNvSpPr txBox="1"/>
          <p:nvPr/>
        </p:nvSpPr>
        <p:spPr>
          <a:xfrm>
            <a:off x="1187624" y="4941168"/>
            <a:ext cx="6912768" cy="646331"/>
          </a:xfrm>
          <a:prstGeom prst="rect">
            <a:avLst/>
          </a:prstGeom>
          <a:noFill/>
        </p:spPr>
        <p:txBody>
          <a:bodyPr wrap="square" rtlCol="0">
            <a:spAutoFit/>
          </a:bodyPr>
          <a:lstStyle/>
          <a:p>
            <a:r>
              <a:rPr lang="fr-FR" dirty="0" smtClean="0"/>
              <a:t>Il est tout a fait possible de disposer d’un prix unique par département, à condition que les décideurs en aient la volonté.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908720"/>
            <a:ext cx="8305800" cy="1143000"/>
          </a:xfrm>
        </p:spPr>
        <p:txBody>
          <a:bodyPr>
            <a:normAutofit fontScale="90000"/>
          </a:bodyPr>
          <a:lstStyle/>
          <a:p>
            <a:pPr algn="ctr"/>
            <a:r>
              <a:rPr lang="fr-FR" dirty="0" smtClean="0">
                <a:solidFill>
                  <a:schemeClr val="accent2">
                    <a:lumMod val="75000"/>
                  </a:schemeClr>
                </a:solidFill>
              </a:rPr>
              <a:t>Des prix très élevés sur trop de territoires</a:t>
            </a:r>
            <a:endParaRPr lang="fr-FR" dirty="0">
              <a:solidFill>
                <a:schemeClr val="accent2">
                  <a:lumMod val="75000"/>
                </a:schemeClr>
              </a:solidFill>
            </a:endParaRPr>
          </a:p>
        </p:txBody>
      </p:sp>
      <p:sp>
        <p:nvSpPr>
          <p:cNvPr id="4" name="ZoneTexte 3"/>
          <p:cNvSpPr txBox="1"/>
          <p:nvPr/>
        </p:nvSpPr>
        <p:spPr>
          <a:xfrm>
            <a:off x="611560" y="3068960"/>
            <a:ext cx="7992888" cy="1631216"/>
          </a:xfrm>
          <a:prstGeom prst="rect">
            <a:avLst/>
          </a:prstGeom>
          <a:noFill/>
        </p:spPr>
        <p:txBody>
          <a:bodyPr wrap="square" rtlCol="0">
            <a:spAutoFit/>
          </a:bodyPr>
          <a:lstStyle/>
          <a:p>
            <a:r>
              <a:rPr lang="fr-FR" sz="2000" b="1" dirty="0" smtClean="0"/>
              <a:t>-Sur les prix avec assainissement de </a:t>
            </a:r>
            <a:r>
              <a:rPr lang="fr-FR" sz="2000" b="1" dirty="0" smtClean="0">
                <a:solidFill>
                  <a:schemeClr val="accent2">
                    <a:lumMod val="75000"/>
                  </a:schemeClr>
                </a:solidFill>
              </a:rPr>
              <a:t>3451</a:t>
            </a:r>
            <a:r>
              <a:rPr lang="fr-FR" sz="2000" b="1" dirty="0" smtClean="0"/>
              <a:t> communes étudiées, </a:t>
            </a:r>
            <a:r>
              <a:rPr lang="fr-FR" sz="2000" b="1" dirty="0" smtClean="0">
                <a:solidFill>
                  <a:schemeClr val="accent2">
                    <a:lumMod val="75000"/>
                  </a:schemeClr>
                </a:solidFill>
              </a:rPr>
              <a:t>1737</a:t>
            </a:r>
            <a:r>
              <a:rPr lang="fr-FR" sz="2000" b="1" dirty="0" smtClean="0"/>
              <a:t> ont un prix supérieur à la moyenne nationale </a:t>
            </a:r>
            <a:r>
              <a:rPr lang="fr-FR" sz="2000" b="1" dirty="0" smtClean="0">
                <a:solidFill>
                  <a:schemeClr val="accent2">
                    <a:lumMod val="75000"/>
                  </a:schemeClr>
                </a:solidFill>
              </a:rPr>
              <a:t>(4,15€)</a:t>
            </a:r>
          </a:p>
          <a:p>
            <a:endParaRPr lang="fr-FR" sz="2000" b="1" dirty="0" smtClean="0"/>
          </a:p>
          <a:p>
            <a:r>
              <a:rPr lang="fr-FR" sz="2000" b="1" dirty="0" smtClean="0"/>
              <a:t>-Les </a:t>
            </a:r>
            <a:r>
              <a:rPr lang="fr-FR" sz="2000" b="1" dirty="0" smtClean="0">
                <a:solidFill>
                  <a:schemeClr val="accent2">
                    <a:lumMod val="75000"/>
                  </a:schemeClr>
                </a:solidFill>
              </a:rPr>
              <a:t>10% </a:t>
            </a:r>
            <a:r>
              <a:rPr lang="fr-FR" sz="2000" b="1" dirty="0" smtClean="0"/>
              <a:t>de prix les plus élevés sont </a:t>
            </a:r>
            <a:r>
              <a:rPr lang="fr-FR" sz="2000" b="1" dirty="0" smtClean="0">
                <a:solidFill>
                  <a:schemeClr val="accent2">
                    <a:lumMod val="75000"/>
                  </a:schemeClr>
                </a:solidFill>
              </a:rPr>
              <a:t>2 fois </a:t>
            </a:r>
            <a:r>
              <a:rPr lang="fr-FR" sz="2000" b="1" dirty="0" smtClean="0"/>
              <a:t>supérieur aux </a:t>
            </a:r>
            <a:r>
              <a:rPr lang="fr-FR" sz="2000" b="1" dirty="0" smtClean="0">
                <a:solidFill>
                  <a:schemeClr val="accent2">
                    <a:lumMod val="75000"/>
                  </a:schemeClr>
                </a:solidFill>
              </a:rPr>
              <a:t>10%</a:t>
            </a:r>
            <a:r>
              <a:rPr lang="fr-FR" sz="2000" b="1" dirty="0" smtClean="0"/>
              <a:t> les moins élevés</a:t>
            </a:r>
            <a:endParaRPr lang="fr-FR" sz="2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908720"/>
            <a:ext cx="8856984" cy="1143000"/>
          </a:xfrm>
        </p:spPr>
        <p:txBody>
          <a:bodyPr>
            <a:normAutofit fontScale="90000"/>
          </a:bodyPr>
          <a:lstStyle/>
          <a:p>
            <a:pPr algn="ctr"/>
            <a:r>
              <a:rPr lang="fr-FR" dirty="0" smtClean="0">
                <a:solidFill>
                  <a:schemeClr val="accent2">
                    <a:lumMod val="75000"/>
                  </a:schemeClr>
                </a:solidFill>
              </a:rPr>
              <a:t>Une France rurale pénalisée, par rapport à la France des grandes villes</a:t>
            </a:r>
            <a:endParaRPr lang="fr-FR" dirty="0">
              <a:solidFill>
                <a:schemeClr val="accent2">
                  <a:lumMod val="75000"/>
                </a:schemeClr>
              </a:solidFill>
            </a:endParaRPr>
          </a:p>
        </p:txBody>
      </p:sp>
      <p:graphicFrame>
        <p:nvGraphicFramePr>
          <p:cNvPr id="3" name="Tableau 2"/>
          <p:cNvGraphicFramePr>
            <a:graphicFrameLocks noGrp="1"/>
          </p:cNvGraphicFramePr>
          <p:nvPr/>
        </p:nvGraphicFramePr>
        <p:xfrm>
          <a:off x="755576" y="2924944"/>
          <a:ext cx="7560840" cy="2664297"/>
        </p:xfrm>
        <a:graphic>
          <a:graphicData uri="http://schemas.openxmlformats.org/drawingml/2006/table">
            <a:tbl>
              <a:tblPr firstRow="1" bandRow="1">
                <a:tableStyleId>{5C22544A-7EE6-4342-B048-85BDC9FD1C3A}</a:tableStyleId>
              </a:tblPr>
              <a:tblGrid>
                <a:gridCol w="1890210"/>
                <a:gridCol w="1890210"/>
                <a:gridCol w="1890210"/>
                <a:gridCol w="1890210"/>
              </a:tblGrid>
              <a:tr h="973047">
                <a:tc>
                  <a:txBody>
                    <a:bodyPr/>
                    <a:lstStyle/>
                    <a:p>
                      <a:endParaRPr lang="fr-FR" dirty="0"/>
                    </a:p>
                  </a:txBody>
                  <a:tcPr/>
                </a:tc>
                <a:tc>
                  <a:txBody>
                    <a:bodyPr/>
                    <a:lstStyle/>
                    <a:p>
                      <a:pPr algn="ctr"/>
                      <a:r>
                        <a:rPr lang="fr-FR" dirty="0" smtClean="0"/>
                        <a:t>+ de 100 000 habitants</a:t>
                      </a:r>
                      <a:endParaRPr lang="fr-FR" dirty="0"/>
                    </a:p>
                  </a:txBody>
                  <a:tcPr/>
                </a:tc>
                <a:tc>
                  <a:txBody>
                    <a:bodyPr/>
                    <a:lstStyle/>
                    <a:p>
                      <a:pPr algn="ctr"/>
                      <a:r>
                        <a:rPr lang="fr-FR" dirty="0" smtClean="0"/>
                        <a:t>- 10</a:t>
                      </a:r>
                      <a:r>
                        <a:rPr lang="fr-FR" baseline="0" dirty="0" smtClean="0"/>
                        <a:t> 000 habitants</a:t>
                      </a:r>
                      <a:endParaRPr lang="fr-FR" dirty="0"/>
                    </a:p>
                  </a:txBody>
                  <a:tcPr/>
                </a:tc>
                <a:tc>
                  <a:txBody>
                    <a:bodyPr/>
                    <a:lstStyle/>
                    <a:p>
                      <a:pPr algn="ctr"/>
                      <a:r>
                        <a:rPr lang="fr-FR" b="1" dirty="0" smtClean="0"/>
                        <a:t>différence</a:t>
                      </a:r>
                      <a:endParaRPr lang="fr-FR" b="1" dirty="0"/>
                    </a:p>
                  </a:txBody>
                  <a:tcPr/>
                </a:tc>
              </a:tr>
              <a:tr h="563750">
                <a:tc>
                  <a:txBody>
                    <a:bodyPr/>
                    <a:lstStyle/>
                    <a:p>
                      <a:r>
                        <a:rPr lang="fr-FR" b="1" dirty="0" smtClean="0"/>
                        <a:t>Moyenne</a:t>
                      </a:r>
                      <a:endParaRPr lang="fr-FR" b="1" dirty="0"/>
                    </a:p>
                  </a:txBody>
                  <a:tcPr/>
                </a:tc>
                <a:tc>
                  <a:txBody>
                    <a:bodyPr/>
                    <a:lstStyle/>
                    <a:p>
                      <a:r>
                        <a:rPr lang="fr-FR" b="1" dirty="0" smtClean="0"/>
                        <a:t>3,36</a:t>
                      </a:r>
                      <a:endParaRPr lang="fr-FR" b="1" dirty="0"/>
                    </a:p>
                  </a:txBody>
                  <a:tcPr/>
                </a:tc>
                <a:tc>
                  <a:txBody>
                    <a:bodyPr/>
                    <a:lstStyle/>
                    <a:p>
                      <a:r>
                        <a:rPr lang="fr-FR" b="1" dirty="0" smtClean="0"/>
                        <a:t>3,96</a:t>
                      </a:r>
                      <a:endParaRPr lang="fr-FR" b="1" dirty="0"/>
                    </a:p>
                  </a:txBody>
                  <a:tcPr/>
                </a:tc>
                <a:tc>
                  <a:txBody>
                    <a:bodyPr/>
                    <a:lstStyle/>
                    <a:p>
                      <a:r>
                        <a:rPr lang="fr-FR" b="1" dirty="0" smtClean="0"/>
                        <a:t>0,60</a:t>
                      </a:r>
                      <a:endParaRPr lang="fr-FR" b="1" dirty="0"/>
                    </a:p>
                  </a:txBody>
                  <a:tcPr/>
                </a:tc>
              </a:tr>
              <a:tr h="563750">
                <a:tc>
                  <a:txBody>
                    <a:bodyPr/>
                    <a:lstStyle/>
                    <a:p>
                      <a:r>
                        <a:rPr lang="fr-FR" b="1" dirty="0" smtClean="0"/>
                        <a:t>Médiane</a:t>
                      </a:r>
                      <a:endParaRPr lang="fr-FR" b="1" dirty="0"/>
                    </a:p>
                  </a:txBody>
                  <a:tcPr/>
                </a:tc>
                <a:tc>
                  <a:txBody>
                    <a:bodyPr/>
                    <a:lstStyle/>
                    <a:p>
                      <a:r>
                        <a:rPr lang="fr-FR" b="1" dirty="0" smtClean="0"/>
                        <a:t>3,29</a:t>
                      </a:r>
                      <a:endParaRPr lang="fr-FR" b="1" dirty="0"/>
                    </a:p>
                  </a:txBody>
                  <a:tcPr/>
                </a:tc>
                <a:tc>
                  <a:txBody>
                    <a:bodyPr/>
                    <a:lstStyle/>
                    <a:p>
                      <a:r>
                        <a:rPr lang="fr-FR" b="1" dirty="0" smtClean="0"/>
                        <a:t>3,76</a:t>
                      </a:r>
                      <a:endParaRPr lang="fr-FR" b="1" dirty="0"/>
                    </a:p>
                  </a:txBody>
                  <a:tcPr/>
                </a:tc>
                <a:tc>
                  <a:txBody>
                    <a:bodyPr/>
                    <a:lstStyle/>
                    <a:p>
                      <a:r>
                        <a:rPr lang="fr-FR" b="1" dirty="0" smtClean="0"/>
                        <a:t>0,47</a:t>
                      </a:r>
                      <a:endParaRPr lang="fr-FR" b="1" dirty="0"/>
                    </a:p>
                  </a:txBody>
                  <a:tcPr/>
                </a:tc>
              </a:tr>
              <a:tr h="563750">
                <a:tc>
                  <a:txBody>
                    <a:bodyPr/>
                    <a:lstStyle/>
                    <a:p>
                      <a:r>
                        <a:rPr lang="fr-FR" b="1" dirty="0" smtClean="0"/>
                        <a:t>Ecart</a:t>
                      </a:r>
                      <a:endParaRPr lang="fr-FR" b="1" dirty="0"/>
                    </a:p>
                  </a:txBody>
                  <a:tcPr/>
                </a:tc>
                <a:tc>
                  <a:txBody>
                    <a:bodyPr/>
                    <a:lstStyle/>
                    <a:p>
                      <a:r>
                        <a:rPr lang="fr-FR" b="1" dirty="0" smtClean="0"/>
                        <a:t>1,81</a:t>
                      </a:r>
                      <a:endParaRPr lang="fr-FR" b="1" dirty="0"/>
                    </a:p>
                  </a:txBody>
                  <a:tcPr/>
                </a:tc>
                <a:tc>
                  <a:txBody>
                    <a:bodyPr/>
                    <a:lstStyle/>
                    <a:p>
                      <a:r>
                        <a:rPr lang="fr-FR" b="1" dirty="0" smtClean="0"/>
                        <a:t>7,77</a:t>
                      </a:r>
                      <a:endParaRPr lang="fr-FR" b="1" dirty="0"/>
                    </a:p>
                  </a:txBody>
                  <a:tcPr/>
                </a:tc>
                <a:tc>
                  <a:txBody>
                    <a:bodyPr/>
                    <a:lstStyle/>
                    <a:p>
                      <a:r>
                        <a:rPr lang="fr-FR" b="1" dirty="0" smtClean="0"/>
                        <a:t>5,96</a:t>
                      </a:r>
                      <a:endParaRPr lang="fr-FR" b="1"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475656" y="1988840"/>
            <a:ext cx="6336704" cy="707886"/>
          </a:xfrm>
          <a:prstGeom prst="rect">
            <a:avLst/>
          </a:prstGeom>
          <a:noFill/>
        </p:spPr>
        <p:txBody>
          <a:bodyPr wrap="square" rtlCol="0">
            <a:spAutoFit/>
          </a:bodyPr>
          <a:lstStyle/>
          <a:p>
            <a:r>
              <a:rPr lang="fr-FR" sz="2000" dirty="0" smtClean="0"/>
              <a:t>Sur </a:t>
            </a:r>
            <a:r>
              <a:rPr lang="fr-FR" sz="2000" b="1" dirty="0" smtClean="0">
                <a:solidFill>
                  <a:schemeClr val="accent2">
                    <a:lumMod val="75000"/>
                  </a:schemeClr>
                </a:solidFill>
              </a:rPr>
              <a:t>27</a:t>
            </a:r>
            <a:r>
              <a:rPr lang="fr-FR" sz="2000" dirty="0" smtClean="0"/>
              <a:t> villes de plus de </a:t>
            </a:r>
            <a:r>
              <a:rPr lang="fr-FR" sz="2000" b="1" dirty="0" smtClean="0">
                <a:solidFill>
                  <a:schemeClr val="accent2">
                    <a:lumMod val="75000"/>
                  </a:schemeClr>
                </a:solidFill>
              </a:rPr>
              <a:t>100 000 </a:t>
            </a:r>
            <a:r>
              <a:rPr lang="fr-FR" sz="2000" dirty="0" smtClean="0"/>
              <a:t>habitants, </a:t>
            </a:r>
            <a:r>
              <a:rPr lang="fr-FR" sz="2000" b="1" dirty="0" smtClean="0">
                <a:solidFill>
                  <a:schemeClr val="accent2">
                    <a:lumMod val="75000"/>
                  </a:schemeClr>
                </a:solidFill>
              </a:rPr>
              <a:t>26</a:t>
            </a:r>
            <a:r>
              <a:rPr lang="fr-FR" sz="2000" dirty="0" smtClean="0"/>
              <a:t> villes ont un prix inférieur à la moyenne nationale, soit </a:t>
            </a:r>
            <a:r>
              <a:rPr lang="fr-FR" sz="2000" b="1" dirty="0" smtClean="0">
                <a:solidFill>
                  <a:schemeClr val="accent2">
                    <a:lumMod val="75000"/>
                  </a:schemeClr>
                </a:solidFill>
              </a:rPr>
              <a:t>96 %.</a:t>
            </a:r>
            <a:endParaRPr lang="fr-FR" sz="2000" b="1" dirty="0">
              <a:solidFill>
                <a:schemeClr val="accent2">
                  <a:lumMod val="75000"/>
                </a:schemeClr>
              </a:solidFill>
            </a:endParaRPr>
          </a:p>
        </p:txBody>
      </p:sp>
      <p:sp>
        <p:nvSpPr>
          <p:cNvPr id="4" name="ZoneTexte 3"/>
          <p:cNvSpPr txBox="1"/>
          <p:nvPr/>
        </p:nvSpPr>
        <p:spPr>
          <a:xfrm>
            <a:off x="1475656" y="3140968"/>
            <a:ext cx="6264696" cy="707886"/>
          </a:xfrm>
          <a:prstGeom prst="rect">
            <a:avLst/>
          </a:prstGeom>
          <a:noFill/>
        </p:spPr>
        <p:txBody>
          <a:bodyPr wrap="square" rtlCol="0">
            <a:spAutoFit/>
          </a:bodyPr>
          <a:lstStyle/>
          <a:p>
            <a:r>
              <a:rPr lang="fr-FR" sz="2000" dirty="0" smtClean="0"/>
              <a:t>Sur </a:t>
            </a:r>
            <a:r>
              <a:rPr lang="fr-FR" sz="2000" b="1" dirty="0" smtClean="0">
                <a:solidFill>
                  <a:schemeClr val="accent2">
                    <a:lumMod val="75000"/>
                  </a:schemeClr>
                </a:solidFill>
              </a:rPr>
              <a:t>3139</a:t>
            </a:r>
            <a:r>
              <a:rPr lang="fr-FR" sz="2000" dirty="0" smtClean="0"/>
              <a:t> communes de moins de </a:t>
            </a:r>
            <a:r>
              <a:rPr lang="fr-FR" sz="2000" b="1" dirty="0" smtClean="0">
                <a:solidFill>
                  <a:schemeClr val="accent2">
                    <a:lumMod val="75000"/>
                  </a:schemeClr>
                </a:solidFill>
              </a:rPr>
              <a:t>10 000 </a:t>
            </a:r>
            <a:r>
              <a:rPr lang="fr-FR" sz="2000" dirty="0" smtClean="0"/>
              <a:t>habitants, </a:t>
            </a:r>
            <a:r>
              <a:rPr lang="fr-FR" sz="2000" b="1" dirty="0" smtClean="0">
                <a:solidFill>
                  <a:schemeClr val="accent2">
                    <a:lumMod val="75000"/>
                  </a:schemeClr>
                </a:solidFill>
              </a:rPr>
              <a:t>1910</a:t>
            </a:r>
            <a:r>
              <a:rPr lang="fr-FR" sz="2000" dirty="0" smtClean="0"/>
              <a:t> ont un prix inférieur à la moyenne nationale, soit </a:t>
            </a:r>
            <a:r>
              <a:rPr lang="fr-FR" sz="2000" b="1" dirty="0" smtClean="0">
                <a:solidFill>
                  <a:schemeClr val="accent2">
                    <a:lumMod val="75000"/>
                  </a:schemeClr>
                </a:solidFill>
              </a:rPr>
              <a:t>60%.</a:t>
            </a:r>
            <a:endParaRPr lang="fr-FR" sz="2000" b="1" dirty="0">
              <a:solidFill>
                <a:schemeClr val="accent2">
                  <a:lumMod val="75000"/>
                </a:schemeClr>
              </a:solidFill>
            </a:endParaRPr>
          </a:p>
        </p:txBody>
      </p:sp>
      <p:sp>
        <p:nvSpPr>
          <p:cNvPr id="6" name="Organigramme : Terminateur 5"/>
          <p:cNvSpPr/>
          <p:nvPr/>
        </p:nvSpPr>
        <p:spPr>
          <a:xfrm>
            <a:off x="611560" y="4509120"/>
            <a:ext cx="8136904" cy="936104"/>
          </a:xfrm>
          <a:prstGeom prst="flowChartTermina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dirty="0">
              <a:solidFill>
                <a:schemeClr val="tx1"/>
              </a:solidFill>
            </a:endParaRPr>
          </a:p>
        </p:txBody>
      </p:sp>
      <p:sp>
        <p:nvSpPr>
          <p:cNvPr id="8" name="ZoneTexte 7"/>
          <p:cNvSpPr txBox="1"/>
          <p:nvPr/>
        </p:nvSpPr>
        <p:spPr>
          <a:xfrm>
            <a:off x="1403648" y="4653136"/>
            <a:ext cx="6624736" cy="646331"/>
          </a:xfrm>
          <a:prstGeom prst="rect">
            <a:avLst/>
          </a:prstGeom>
          <a:noFill/>
        </p:spPr>
        <p:txBody>
          <a:bodyPr wrap="square" rtlCol="0">
            <a:spAutoFit/>
          </a:bodyPr>
          <a:lstStyle/>
          <a:p>
            <a:r>
              <a:rPr lang="fr-FR" dirty="0" smtClean="0"/>
              <a:t>Les écarts sont très importants dans les communes de moins de 10 000 habitants et plutôt réduit dans les grandes villes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908720"/>
            <a:ext cx="8305800" cy="1143000"/>
          </a:xfrm>
        </p:spPr>
        <p:txBody>
          <a:bodyPr>
            <a:normAutofit fontScale="90000"/>
          </a:bodyPr>
          <a:lstStyle/>
          <a:p>
            <a:pPr algn="ctr"/>
            <a:r>
              <a:rPr lang="fr-FR" dirty="0" smtClean="0">
                <a:solidFill>
                  <a:schemeClr val="accent2">
                    <a:lumMod val="75000"/>
                  </a:schemeClr>
                </a:solidFill>
              </a:rPr>
              <a:t>Des prix qui s’homogénéisent lorsque la taille des villes augmente</a:t>
            </a:r>
            <a:endParaRPr lang="fr-FR" dirty="0">
              <a:solidFill>
                <a:schemeClr val="accent2">
                  <a:lumMod val="75000"/>
                </a:schemeClr>
              </a:solidFill>
            </a:endParaRPr>
          </a:p>
        </p:txBody>
      </p:sp>
      <p:graphicFrame>
        <p:nvGraphicFramePr>
          <p:cNvPr id="3" name="Tableau 2"/>
          <p:cNvGraphicFramePr>
            <a:graphicFrameLocks noGrp="1"/>
          </p:cNvGraphicFramePr>
          <p:nvPr/>
        </p:nvGraphicFramePr>
        <p:xfrm>
          <a:off x="755577" y="2420889"/>
          <a:ext cx="7560840" cy="3704455"/>
        </p:xfrm>
        <a:graphic>
          <a:graphicData uri="http://schemas.openxmlformats.org/drawingml/2006/table">
            <a:tbl>
              <a:tblPr firstRow="1" bandRow="1">
                <a:tableStyleId>{5C22544A-7EE6-4342-B048-85BDC9FD1C3A}</a:tableStyleId>
              </a:tblPr>
              <a:tblGrid>
                <a:gridCol w="2880319"/>
                <a:gridCol w="2160241"/>
                <a:gridCol w="2520280"/>
              </a:tblGrid>
              <a:tr h="740891">
                <a:tc>
                  <a:txBody>
                    <a:bodyPr/>
                    <a:lstStyle/>
                    <a:p>
                      <a:endParaRPr lang="fr-FR" b="1" dirty="0"/>
                    </a:p>
                  </a:txBody>
                  <a:tcPr/>
                </a:tc>
                <a:tc>
                  <a:txBody>
                    <a:bodyPr/>
                    <a:lstStyle/>
                    <a:p>
                      <a:pPr algn="ctr"/>
                      <a:r>
                        <a:rPr lang="fr-FR" b="1" dirty="0" smtClean="0"/>
                        <a:t>Ecarts de prix</a:t>
                      </a:r>
                      <a:endParaRPr lang="fr-FR" b="1" dirty="0"/>
                    </a:p>
                  </a:txBody>
                  <a:tcPr/>
                </a:tc>
                <a:tc>
                  <a:txBody>
                    <a:bodyPr/>
                    <a:lstStyle/>
                    <a:p>
                      <a:pPr algn="ctr"/>
                      <a:r>
                        <a:rPr lang="fr-FR" b="1" dirty="0" smtClean="0"/>
                        <a:t>Nombre de communes</a:t>
                      </a:r>
                      <a:endParaRPr lang="fr-FR" b="1" dirty="0"/>
                    </a:p>
                  </a:txBody>
                  <a:tcPr/>
                </a:tc>
              </a:tr>
              <a:tr h="740891">
                <a:tc>
                  <a:txBody>
                    <a:bodyPr/>
                    <a:lstStyle/>
                    <a:p>
                      <a:r>
                        <a:rPr lang="fr-FR" b="1" dirty="0" smtClean="0"/>
                        <a:t>Villes de plus de 100 000 habitants</a:t>
                      </a:r>
                      <a:endParaRPr lang="fr-FR" b="1" dirty="0"/>
                    </a:p>
                  </a:txBody>
                  <a:tcPr/>
                </a:tc>
                <a:tc>
                  <a:txBody>
                    <a:bodyPr/>
                    <a:lstStyle/>
                    <a:p>
                      <a:pPr algn="ctr"/>
                      <a:r>
                        <a:rPr lang="fr-FR" b="1" dirty="0" smtClean="0"/>
                        <a:t>1,81</a:t>
                      </a:r>
                      <a:endParaRPr lang="fr-FR" b="1" dirty="0"/>
                    </a:p>
                  </a:txBody>
                  <a:tcPr/>
                </a:tc>
                <a:tc>
                  <a:txBody>
                    <a:bodyPr/>
                    <a:lstStyle/>
                    <a:p>
                      <a:pPr algn="ctr"/>
                      <a:r>
                        <a:rPr lang="fr-FR" b="1" dirty="0" smtClean="0"/>
                        <a:t>27</a:t>
                      </a:r>
                      <a:endParaRPr lang="fr-FR" b="1" dirty="0"/>
                    </a:p>
                  </a:txBody>
                  <a:tcPr/>
                </a:tc>
              </a:tr>
              <a:tr h="740891">
                <a:tc>
                  <a:txBody>
                    <a:bodyPr/>
                    <a:lstStyle/>
                    <a:p>
                      <a:r>
                        <a:rPr lang="fr-FR" b="1" dirty="0" smtClean="0"/>
                        <a:t>De 100 000 à 30 000 habitants</a:t>
                      </a:r>
                      <a:endParaRPr lang="fr-FR" b="1" dirty="0"/>
                    </a:p>
                  </a:txBody>
                  <a:tcPr/>
                </a:tc>
                <a:tc>
                  <a:txBody>
                    <a:bodyPr/>
                    <a:lstStyle/>
                    <a:p>
                      <a:pPr algn="ctr"/>
                      <a:r>
                        <a:rPr lang="fr-FR" b="1" dirty="0" smtClean="0"/>
                        <a:t>2,78</a:t>
                      </a:r>
                      <a:endParaRPr lang="fr-FR" b="1" dirty="0"/>
                    </a:p>
                  </a:txBody>
                  <a:tcPr/>
                </a:tc>
                <a:tc>
                  <a:txBody>
                    <a:bodyPr/>
                    <a:lstStyle/>
                    <a:p>
                      <a:pPr algn="ctr"/>
                      <a:r>
                        <a:rPr lang="fr-FR" b="1" dirty="0" smtClean="0"/>
                        <a:t>105</a:t>
                      </a:r>
                      <a:endParaRPr lang="fr-FR" b="1" dirty="0"/>
                    </a:p>
                  </a:txBody>
                  <a:tcPr/>
                </a:tc>
              </a:tr>
              <a:tr h="740891">
                <a:tc>
                  <a:txBody>
                    <a:bodyPr/>
                    <a:lstStyle/>
                    <a:p>
                      <a:r>
                        <a:rPr lang="fr-FR" b="1" dirty="0" smtClean="0"/>
                        <a:t>De 30 000 à 10 000 habitants</a:t>
                      </a:r>
                      <a:endParaRPr lang="fr-FR" b="1" dirty="0"/>
                    </a:p>
                  </a:txBody>
                  <a:tcPr/>
                </a:tc>
                <a:tc>
                  <a:txBody>
                    <a:bodyPr/>
                    <a:lstStyle/>
                    <a:p>
                      <a:pPr algn="ctr"/>
                      <a:r>
                        <a:rPr lang="fr-FR" b="1" dirty="0" smtClean="0"/>
                        <a:t>4,02</a:t>
                      </a:r>
                      <a:endParaRPr lang="fr-FR" b="1" dirty="0"/>
                    </a:p>
                  </a:txBody>
                  <a:tcPr/>
                </a:tc>
                <a:tc>
                  <a:txBody>
                    <a:bodyPr/>
                    <a:lstStyle/>
                    <a:p>
                      <a:pPr algn="ctr"/>
                      <a:r>
                        <a:rPr lang="fr-FR" b="1" dirty="0" smtClean="0"/>
                        <a:t>180</a:t>
                      </a:r>
                      <a:endParaRPr lang="fr-FR" b="1" dirty="0"/>
                    </a:p>
                  </a:txBody>
                  <a:tcPr/>
                </a:tc>
              </a:tr>
              <a:tr h="740891">
                <a:tc>
                  <a:txBody>
                    <a:bodyPr/>
                    <a:lstStyle/>
                    <a:p>
                      <a:r>
                        <a:rPr lang="fr-FR" b="1" dirty="0" smtClean="0"/>
                        <a:t>Moins de</a:t>
                      </a:r>
                      <a:r>
                        <a:rPr lang="fr-FR" b="1" baseline="0" dirty="0" smtClean="0"/>
                        <a:t> 10 000 habitants</a:t>
                      </a:r>
                      <a:endParaRPr lang="fr-FR" b="1" dirty="0"/>
                    </a:p>
                  </a:txBody>
                  <a:tcPr/>
                </a:tc>
                <a:tc>
                  <a:txBody>
                    <a:bodyPr/>
                    <a:lstStyle/>
                    <a:p>
                      <a:pPr algn="ctr"/>
                      <a:r>
                        <a:rPr lang="fr-FR" b="1" dirty="0" smtClean="0"/>
                        <a:t>7,77</a:t>
                      </a:r>
                      <a:endParaRPr lang="fr-FR" b="1" dirty="0"/>
                    </a:p>
                  </a:txBody>
                  <a:tcPr/>
                </a:tc>
                <a:tc>
                  <a:txBody>
                    <a:bodyPr/>
                    <a:lstStyle/>
                    <a:p>
                      <a:pPr algn="ctr"/>
                      <a:r>
                        <a:rPr lang="fr-FR" b="1" dirty="0" smtClean="0"/>
                        <a:t>3139</a:t>
                      </a:r>
                      <a:endParaRPr lang="fr-FR" b="1"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340768"/>
            <a:ext cx="8305800" cy="1143000"/>
          </a:xfrm>
        </p:spPr>
        <p:txBody>
          <a:bodyPr>
            <a:noAutofit/>
          </a:bodyPr>
          <a:lstStyle/>
          <a:p>
            <a:pPr algn="ctr"/>
            <a:r>
              <a:rPr lang="fr-FR" sz="4000" dirty="0" smtClean="0">
                <a:solidFill>
                  <a:schemeClr val="accent2">
                    <a:lumMod val="75000"/>
                  </a:schemeClr>
                </a:solidFill>
              </a:rPr>
              <a:t>Les prix des grandes villes ne sont pas représentatifs des prix pratiqués en France</a:t>
            </a:r>
            <a:endParaRPr lang="fr-FR" sz="4000" dirty="0">
              <a:solidFill>
                <a:schemeClr val="accent2">
                  <a:lumMod val="75000"/>
                </a:schemeClr>
              </a:solidFill>
            </a:endParaRPr>
          </a:p>
        </p:txBody>
      </p:sp>
      <p:sp>
        <p:nvSpPr>
          <p:cNvPr id="3" name="ZoneTexte 2"/>
          <p:cNvSpPr txBox="1"/>
          <p:nvPr/>
        </p:nvSpPr>
        <p:spPr>
          <a:xfrm>
            <a:off x="1115616" y="3068960"/>
            <a:ext cx="5112568" cy="707886"/>
          </a:xfrm>
          <a:prstGeom prst="rect">
            <a:avLst/>
          </a:prstGeom>
          <a:noFill/>
        </p:spPr>
        <p:txBody>
          <a:bodyPr wrap="square" rtlCol="0">
            <a:spAutoFit/>
          </a:bodyPr>
          <a:lstStyle/>
          <a:p>
            <a:r>
              <a:rPr lang="fr-FR" sz="2000" dirty="0" smtClean="0"/>
              <a:t>Le prix moyen des 3 plus grandes villes de France (Paris, Lyon, Marseille)</a:t>
            </a:r>
            <a:endParaRPr lang="fr-FR" sz="2000" dirty="0"/>
          </a:p>
        </p:txBody>
      </p:sp>
      <p:sp>
        <p:nvSpPr>
          <p:cNvPr id="4" name="ZoneTexte 3"/>
          <p:cNvSpPr txBox="1"/>
          <p:nvPr/>
        </p:nvSpPr>
        <p:spPr>
          <a:xfrm>
            <a:off x="6588224" y="3140968"/>
            <a:ext cx="936104"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400" b="1" dirty="0" smtClean="0"/>
              <a:t>3,16€</a:t>
            </a:r>
            <a:endParaRPr lang="fr-FR" sz="2400" b="1" dirty="0"/>
          </a:p>
        </p:txBody>
      </p:sp>
      <p:sp>
        <p:nvSpPr>
          <p:cNvPr id="5" name="ZoneTexte 4"/>
          <p:cNvSpPr txBox="1"/>
          <p:nvPr/>
        </p:nvSpPr>
        <p:spPr>
          <a:xfrm>
            <a:off x="1115616" y="4365104"/>
            <a:ext cx="5256584" cy="1323439"/>
          </a:xfrm>
          <a:prstGeom prst="rect">
            <a:avLst/>
          </a:prstGeom>
          <a:noFill/>
        </p:spPr>
        <p:txBody>
          <a:bodyPr wrap="square" rtlCol="0">
            <a:spAutoFit/>
          </a:bodyPr>
          <a:lstStyle/>
          <a:p>
            <a:r>
              <a:rPr lang="fr-FR" sz="2000" dirty="0" smtClean="0"/>
              <a:t>Le prix moyen des 10 plus grandes villes de notre échantillon (Paris, Marseille, Nice, Lyon, Toulouse, Nantes, Strasbourg, Montpellier, Bordeaux, Lille)</a:t>
            </a:r>
            <a:endParaRPr lang="fr-FR" sz="2000" dirty="0"/>
          </a:p>
        </p:txBody>
      </p:sp>
      <p:sp>
        <p:nvSpPr>
          <p:cNvPr id="6" name="ZoneTexte 5"/>
          <p:cNvSpPr txBox="1"/>
          <p:nvPr/>
        </p:nvSpPr>
        <p:spPr>
          <a:xfrm>
            <a:off x="6588224" y="4725144"/>
            <a:ext cx="936104"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400" b="1" dirty="0" smtClean="0"/>
              <a:t>3,34€</a:t>
            </a:r>
            <a:endParaRPr lang="fr-FR" sz="2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619672" y="2348880"/>
            <a:ext cx="5904656" cy="369332"/>
          </a:xfrm>
          <a:prstGeom prst="rect">
            <a:avLst/>
          </a:prstGeom>
          <a:noFill/>
        </p:spPr>
        <p:txBody>
          <a:bodyPr wrap="square" rtlCol="0">
            <a:spAutoFit/>
          </a:bodyPr>
          <a:lstStyle/>
          <a:p>
            <a:endParaRPr lang="fr-FR" dirty="0"/>
          </a:p>
        </p:txBody>
      </p:sp>
      <p:sp>
        <p:nvSpPr>
          <p:cNvPr id="1025" name="Rectangle 1"/>
          <p:cNvSpPr>
            <a:spLocks noChangeArrowheads="1"/>
          </p:cNvSpPr>
          <p:nvPr/>
        </p:nvSpPr>
        <p:spPr bwMode="auto">
          <a:xfrm>
            <a:off x="467544" y="2193830"/>
            <a:ext cx="8064896" cy="2585323"/>
          </a:xfrm>
          <a:prstGeom prst="rect">
            <a:avLst/>
          </a:prstGeom>
          <a:solidFill>
            <a:schemeClr val="accent2">
              <a:lumMod val="40000"/>
              <a:lumOff val="60000"/>
            </a:schemeClr>
          </a:solid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ea typeface="Calibri" pitchFamily="34" charset="0"/>
                <a:cs typeface="Arial" pitchFamily="34" charset="0"/>
              </a:rPr>
              <a:t>Des prix moyens </a:t>
            </a:r>
            <a:r>
              <a:rPr kumimoji="0" lang="fr-FR" b="0" i="0" u="none" strike="noStrike" cap="none" normalizeH="0" baseline="0" dirty="0" smtClean="0">
                <a:ln>
                  <a:noFill/>
                </a:ln>
                <a:solidFill>
                  <a:schemeClr val="tx1"/>
                </a:solidFill>
                <a:effectLst/>
                <a:ea typeface="Calibri" pitchFamily="34" charset="0"/>
                <a:cs typeface="Arial" pitchFamily="34" charset="0"/>
              </a:rPr>
              <a:t>qui </a:t>
            </a:r>
            <a:r>
              <a:rPr kumimoji="0" lang="fr-FR" b="0" i="0" u="none" strike="noStrike" cap="none" normalizeH="0" baseline="0" dirty="0" smtClean="0">
                <a:ln>
                  <a:noFill/>
                </a:ln>
                <a:solidFill>
                  <a:schemeClr val="tx1"/>
                </a:solidFill>
                <a:effectLst/>
                <a:ea typeface="Calibri" pitchFamily="34" charset="0"/>
                <a:cs typeface="Arial" pitchFamily="34" charset="0"/>
              </a:rPr>
              <a:t>varient du simple au triple, des prix médians qui vont du simple au double, des écarts </a:t>
            </a:r>
            <a:r>
              <a:rPr kumimoji="0" lang="fr-FR" b="0" i="0" u="none" strike="noStrike" cap="none" normalizeH="0" baseline="0" dirty="0" smtClean="0">
                <a:ln>
                  <a:noFill/>
                </a:ln>
                <a:solidFill>
                  <a:schemeClr val="tx1"/>
                </a:solidFill>
                <a:effectLst/>
                <a:ea typeface="Calibri" pitchFamily="34" charset="0"/>
                <a:cs typeface="Arial" pitchFamily="34" charset="0"/>
              </a:rPr>
              <a:t>importants </a:t>
            </a:r>
            <a:r>
              <a:rPr kumimoji="0" lang="fr-FR" b="0" i="0" u="none" strike="noStrike" cap="none" normalizeH="0" baseline="0" dirty="0" smtClean="0">
                <a:ln>
                  <a:noFill/>
                </a:ln>
                <a:solidFill>
                  <a:schemeClr val="tx1"/>
                </a:solidFill>
                <a:effectLst/>
                <a:ea typeface="Calibri" pitchFamily="34" charset="0"/>
                <a:cs typeface="Arial" pitchFamily="34" charset="0"/>
              </a:rPr>
              <a:t>au sein d’un même </a:t>
            </a:r>
            <a:r>
              <a:rPr kumimoji="0" lang="fr-FR" b="0" i="0" u="none" strike="noStrike" cap="none" normalizeH="0" baseline="0" dirty="0" smtClean="0">
                <a:ln>
                  <a:noFill/>
                </a:ln>
                <a:solidFill>
                  <a:schemeClr val="tx1"/>
                </a:solidFill>
                <a:effectLst/>
                <a:ea typeface="Calibri" pitchFamily="34" charset="0"/>
                <a:cs typeface="Arial" pitchFamily="34" charset="0"/>
              </a:rPr>
              <a:t>département, </a:t>
            </a:r>
            <a:r>
              <a:rPr kumimoji="0" lang="fr-FR" b="0" i="0" u="none" strike="noStrike" cap="none" normalizeH="0" baseline="0" dirty="0" smtClean="0">
                <a:ln>
                  <a:noFill/>
                </a:ln>
                <a:solidFill>
                  <a:schemeClr val="tx1"/>
                </a:solidFill>
                <a:effectLst/>
                <a:ea typeface="Calibri" pitchFamily="34" charset="0"/>
                <a:cs typeface="Arial" pitchFamily="34" charset="0"/>
              </a:rPr>
              <a:t>des prix élevés dans beaucoup d’endroits, une France rurale qui paie son eau plus chère, des grandes villes qui tirent leur épingle du jeu, telle est la situation des prix de l’eau en France.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ea typeface="Calibri" pitchFamily="34" charset="0"/>
                <a:cs typeface="Arial" pitchFamily="34" charset="0"/>
              </a:rPr>
              <a:t>L’égalité </a:t>
            </a:r>
            <a:r>
              <a:rPr kumimoji="0" lang="fr-FR" b="0" i="0" u="none" strike="noStrike" cap="none" normalizeH="0" baseline="0" dirty="0" smtClean="0">
                <a:ln>
                  <a:noFill/>
                </a:ln>
                <a:solidFill>
                  <a:schemeClr val="tx1"/>
                </a:solidFill>
                <a:effectLst/>
                <a:ea typeface="Calibri" pitchFamily="34" charset="0"/>
                <a:cs typeface="Arial" pitchFamily="34" charset="0"/>
              </a:rPr>
              <a:t>des usagers est-elle respectée lorsqu’existent de telles variations de prix ? Qu’en est-il du principe de l’égalité des usagers devant les services publics avec des prix aussi différents ?</a:t>
            </a:r>
            <a:endParaRPr kumimoji="0" lang="fr-F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908720"/>
            <a:ext cx="8305800" cy="1143000"/>
          </a:xfrm>
        </p:spPr>
        <p:txBody>
          <a:bodyPr>
            <a:normAutofit fontScale="90000"/>
          </a:bodyPr>
          <a:lstStyle/>
          <a:p>
            <a:pPr algn="ctr"/>
            <a:r>
              <a:rPr lang="fr-FR" dirty="0" smtClean="0">
                <a:solidFill>
                  <a:schemeClr val="accent2">
                    <a:lumMod val="75000"/>
                  </a:schemeClr>
                </a:solidFill>
              </a:rPr>
              <a:t>Un système de tarification qui peut entrainer d’importantes injustices</a:t>
            </a:r>
            <a:endParaRPr lang="fr-FR" dirty="0">
              <a:solidFill>
                <a:schemeClr val="accent2">
                  <a:lumMod val="75000"/>
                </a:schemeClr>
              </a:solidFill>
            </a:endParaRPr>
          </a:p>
        </p:txBody>
      </p:sp>
      <p:sp>
        <p:nvSpPr>
          <p:cNvPr id="3" name="ZoneTexte 2"/>
          <p:cNvSpPr txBox="1"/>
          <p:nvPr/>
        </p:nvSpPr>
        <p:spPr>
          <a:xfrm>
            <a:off x="1259632" y="2780928"/>
            <a:ext cx="6696744" cy="3139321"/>
          </a:xfrm>
          <a:prstGeom prst="rect">
            <a:avLst/>
          </a:prstGeom>
          <a:noFill/>
        </p:spPr>
        <p:txBody>
          <a:bodyPr wrap="square" rtlCol="0">
            <a:spAutoFit/>
          </a:bodyPr>
          <a:lstStyle/>
          <a:p>
            <a:pPr marL="342900" indent="-342900">
              <a:buAutoNum type="arabicPeriod"/>
            </a:pPr>
            <a:r>
              <a:rPr lang="fr-FR" b="1" dirty="0" smtClean="0">
                <a:solidFill>
                  <a:schemeClr val="accent2">
                    <a:lumMod val="75000"/>
                  </a:schemeClr>
                </a:solidFill>
              </a:rPr>
              <a:t>Le tarif binôme </a:t>
            </a:r>
            <a:r>
              <a:rPr lang="fr-FR" dirty="0" smtClean="0"/>
              <a:t>: une part fixe (abonnement au service) et une part variable (volume d’eau consommé).</a:t>
            </a:r>
          </a:p>
          <a:p>
            <a:pPr marL="342900" indent="-342900">
              <a:buAutoNum type="arabicPeriod"/>
            </a:pPr>
            <a:endParaRPr lang="fr-FR" dirty="0" smtClean="0"/>
          </a:p>
          <a:p>
            <a:pPr marL="342900" indent="-342900">
              <a:buAutoNum type="arabicPeriod"/>
            </a:pPr>
            <a:r>
              <a:rPr lang="fr-FR" b="1" dirty="0" smtClean="0">
                <a:solidFill>
                  <a:schemeClr val="accent2">
                    <a:lumMod val="75000"/>
                  </a:schemeClr>
                </a:solidFill>
              </a:rPr>
              <a:t>Le tarif progressif et social </a:t>
            </a:r>
            <a:r>
              <a:rPr lang="fr-FR" dirty="0" smtClean="0"/>
              <a:t>: le prix de l’eau augmente avec la consommation.</a:t>
            </a:r>
          </a:p>
          <a:p>
            <a:pPr marL="342900" indent="-342900">
              <a:buAutoNum type="arabicPeriod"/>
            </a:pPr>
            <a:endParaRPr lang="fr-FR" dirty="0" smtClean="0"/>
          </a:p>
          <a:p>
            <a:pPr marL="342900" indent="-342900">
              <a:buAutoNum type="arabicPeriod"/>
            </a:pPr>
            <a:r>
              <a:rPr lang="fr-FR" b="1" dirty="0" smtClean="0">
                <a:solidFill>
                  <a:schemeClr val="accent2">
                    <a:lumMod val="75000"/>
                  </a:schemeClr>
                </a:solidFill>
              </a:rPr>
              <a:t>Le tarif dégressif </a:t>
            </a:r>
            <a:r>
              <a:rPr lang="fr-FR" dirty="0" smtClean="0"/>
              <a:t>: la première tranche est la plus chère, ensuite le tarif diminue.</a:t>
            </a:r>
          </a:p>
          <a:p>
            <a:pPr marL="342900" indent="-342900">
              <a:buAutoNum type="arabicPeriod"/>
            </a:pPr>
            <a:endParaRPr lang="fr-FR" dirty="0" smtClean="0"/>
          </a:p>
          <a:p>
            <a:pPr marL="342900" indent="-342900">
              <a:buAutoNum type="arabicPeriod"/>
            </a:pPr>
            <a:r>
              <a:rPr lang="fr-FR" b="1" dirty="0" smtClean="0">
                <a:solidFill>
                  <a:schemeClr val="accent2">
                    <a:lumMod val="75000"/>
                  </a:schemeClr>
                </a:solidFill>
              </a:rPr>
              <a:t>Le tarif saisonnier </a:t>
            </a:r>
            <a:r>
              <a:rPr lang="fr-FR" dirty="0" smtClean="0"/>
              <a:t>: modulation des tarifs de l’eau selon les saisons.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79512" y="1263243"/>
            <a:ext cx="8712968" cy="4801314"/>
          </a:xfrm>
          <a:prstGeom prst="rect">
            <a:avLst/>
          </a:prstGeom>
          <a:solidFill>
            <a:schemeClr val="accent2">
              <a:lumMod val="40000"/>
              <a:lumOff val="60000"/>
            </a:schemeClr>
          </a:solid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u="none" strike="noStrike" cap="none" normalizeH="0" baseline="0" dirty="0" smtClean="0">
                <a:ln>
                  <a:noFill/>
                </a:ln>
                <a:solidFill>
                  <a:schemeClr val="tx1"/>
                </a:solidFill>
                <a:effectLst/>
                <a:ea typeface="Calibri" pitchFamily="34" charset="0"/>
                <a:cs typeface="Arial" pitchFamily="34" charset="0"/>
              </a:rPr>
              <a:t>La </a:t>
            </a:r>
            <a:r>
              <a:rPr kumimoji="0" lang="fr-FR" u="none" strike="noStrike" cap="none" normalizeH="0" baseline="0" dirty="0" smtClean="0">
                <a:ln>
                  <a:noFill/>
                </a:ln>
                <a:solidFill>
                  <a:schemeClr val="tx1"/>
                </a:solidFill>
                <a:effectLst/>
                <a:ea typeface="Calibri" pitchFamily="34" charset="0"/>
                <a:cs typeface="Arial" pitchFamily="34" charset="0"/>
              </a:rPr>
              <a:t>plupart de ces tarifications sont inéquitables et ajoutent des prix supplémentaires à une diversité de prix qui n’en a pas besoin.</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u="none" strike="noStrike" cap="none" normalizeH="0" baseline="0" dirty="0" smtClean="0">
                <a:ln>
                  <a:noFill/>
                </a:ln>
                <a:solidFill>
                  <a:schemeClr val="tx1"/>
                </a:solidFill>
                <a:effectLst/>
                <a:ea typeface="Calibri" pitchFamily="34" charset="0"/>
                <a:cs typeface="Arial" pitchFamily="34" charset="0"/>
              </a:rPr>
              <a:t>Ainsi, une part fixe trop élevée peut entraîner, une inégalité de facturation entre les petits et les gros consommateurs.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u="none" strike="noStrike" cap="none" normalizeH="0" baseline="0" dirty="0" smtClean="0">
                <a:ln>
                  <a:noFill/>
                </a:ln>
                <a:solidFill>
                  <a:schemeClr val="tx1"/>
                </a:solidFill>
                <a:effectLst/>
                <a:ea typeface="Calibri" pitchFamily="34" charset="0"/>
                <a:cs typeface="Arial" pitchFamily="34" charset="0"/>
              </a:rPr>
              <a:t>Il en va de même pour le tarif saisonnier qui (gros écart entre les tarifs d’été et les tarifs d’hiver) constitue une discrimination entre les résidents permanents et les résidents saisonniers.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u="none" strike="noStrike" cap="none" normalizeH="0" baseline="0" dirty="0" smtClean="0">
                <a:ln>
                  <a:noFill/>
                </a:ln>
                <a:solidFill>
                  <a:schemeClr val="tx1"/>
                </a:solidFill>
                <a:effectLst/>
                <a:ea typeface="Calibri" pitchFamily="34" charset="0"/>
                <a:cs typeface="Arial" pitchFamily="34" charset="0"/>
              </a:rPr>
              <a:t>De même, le tarif dégressif est injuste : il favorise les gros consommateurs et n’incite pas à économiser l’eau.</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u="none" strike="noStrike" cap="none" normalizeH="0" baseline="0" dirty="0" smtClean="0">
                <a:ln>
                  <a:noFill/>
                </a:ln>
                <a:solidFill>
                  <a:schemeClr val="tx1"/>
                </a:solidFill>
                <a:effectLst/>
                <a:ea typeface="Calibri" pitchFamily="34" charset="0"/>
                <a:cs typeface="Arial" pitchFamily="34" charset="0"/>
              </a:rPr>
              <a:t>Un autre problème mérite d’être souligné, celui du montant très élevé des redevances perçues par les Agences de l’Eau. Ces redevances varient entre 0,20€ et 0,45€ selon le bassin et sont prises  en compte dans le calcul de la facture. Même si leur montant est plafonné, elles restent trop élevées.</a:t>
            </a:r>
            <a:endParaRPr kumimoji="0" lang="fr-FR"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556792"/>
            <a:ext cx="8305800" cy="1143000"/>
          </a:xfrm>
        </p:spPr>
        <p:txBody>
          <a:bodyPr>
            <a:normAutofit fontScale="90000"/>
          </a:bodyPr>
          <a:lstStyle/>
          <a:p>
            <a:pPr algn="ctr"/>
            <a:r>
              <a:rPr lang="fr-FR" dirty="0" smtClean="0">
                <a:solidFill>
                  <a:schemeClr val="accent2">
                    <a:lumMod val="75000"/>
                  </a:schemeClr>
                </a:solidFill>
              </a:rPr>
              <a:t>Certains territoires ont mené une politique d’harmonisation des prix de l’eau</a:t>
            </a:r>
            <a:endParaRPr lang="fr-FR" dirty="0">
              <a:solidFill>
                <a:schemeClr val="accent2">
                  <a:lumMod val="75000"/>
                </a:schemeClr>
              </a:solidFill>
            </a:endParaRPr>
          </a:p>
        </p:txBody>
      </p:sp>
      <p:sp>
        <p:nvSpPr>
          <p:cNvPr id="6" name="Organigramme : Terminateur 5"/>
          <p:cNvSpPr/>
          <p:nvPr/>
        </p:nvSpPr>
        <p:spPr>
          <a:xfrm>
            <a:off x="323528" y="2996952"/>
            <a:ext cx="4032448" cy="648072"/>
          </a:xfrm>
          <a:prstGeom prst="flowChartTermina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dirty="0">
              <a:solidFill>
                <a:schemeClr val="tx1"/>
              </a:solidFill>
            </a:endParaRPr>
          </a:p>
        </p:txBody>
      </p:sp>
      <p:sp>
        <p:nvSpPr>
          <p:cNvPr id="7" name="Organigramme : Terminateur 6"/>
          <p:cNvSpPr/>
          <p:nvPr/>
        </p:nvSpPr>
        <p:spPr>
          <a:xfrm>
            <a:off x="323528" y="4077072"/>
            <a:ext cx="4032448" cy="648072"/>
          </a:xfrm>
          <a:prstGeom prst="flowChartTermina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dirty="0">
              <a:solidFill>
                <a:schemeClr val="tx1"/>
              </a:solidFill>
            </a:endParaRPr>
          </a:p>
        </p:txBody>
      </p:sp>
      <p:sp>
        <p:nvSpPr>
          <p:cNvPr id="8" name="Organigramme : Terminateur 7"/>
          <p:cNvSpPr/>
          <p:nvPr/>
        </p:nvSpPr>
        <p:spPr>
          <a:xfrm>
            <a:off x="4644008" y="4077072"/>
            <a:ext cx="4032448" cy="648072"/>
          </a:xfrm>
          <a:prstGeom prst="flowChartTermina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dirty="0">
              <a:solidFill>
                <a:schemeClr val="tx1"/>
              </a:solidFill>
            </a:endParaRPr>
          </a:p>
        </p:txBody>
      </p:sp>
      <p:sp>
        <p:nvSpPr>
          <p:cNvPr id="9" name="Organigramme : Terminateur 8"/>
          <p:cNvSpPr/>
          <p:nvPr/>
        </p:nvSpPr>
        <p:spPr>
          <a:xfrm>
            <a:off x="4644008" y="2996952"/>
            <a:ext cx="4032448" cy="648072"/>
          </a:xfrm>
          <a:prstGeom prst="flowChartTermina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dirty="0">
              <a:solidFill>
                <a:schemeClr val="tx1"/>
              </a:solidFill>
            </a:endParaRPr>
          </a:p>
        </p:txBody>
      </p:sp>
      <p:sp>
        <p:nvSpPr>
          <p:cNvPr id="10" name="ZoneTexte 9"/>
          <p:cNvSpPr txBox="1"/>
          <p:nvPr/>
        </p:nvSpPr>
        <p:spPr>
          <a:xfrm>
            <a:off x="539552" y="3140968"/>
            <a:ext cx="3672408" cy="369332"/>
          </a:xfrm>
          <a:prstGeom prst="rect">
            <a:avLst/>
          </a:prstGeom>
          <a:noFill/>
        </p:spPr>
        <p:txBody>
          <a:bodyPr wrap="square" rtlCol="0">
            <a:spAutoFit/>
          </a:bodyPr>
          <a:lstStyle/>
          <a:p>
            <a:r>
              <a:rPr lang="fr-FR" b="1" dirty="0" smtClean="0"/>
              <a:t>Communauté urbaine de Nantes</a:t>
            </a:r>
            <a:endParaRPr lang="fr-FR" b="1" dirty="0"/>
          </a:p>
        </p:txBody>
      </p:sp>
      <p:sp>
        <p:nvSpPr>
          <p:cNvPr id="11" name="ZoneTexte 10"/>
          <p:cNvSpPr txBox="1"/>
          <p:nvPr/>
        </p:nvSpPr>
        <p:spPr>
          <a:xfrm>
            <a:off x="5796136" y="3140968"/>
            <a:ext cx="1800200" cy="369332"/>
          </a:xfrm>
          <a:prstGeom prst="rect">
            <a:avLst/>
          </a:prstGeom>
          <a:noFill/>
        </p:spPr>
        <p:txBody>
          <a:bodyPr wrap="square" rtlCol="0">
            <a:spAutoFit/>
          </a:bodyPr>
          <a:lstStyle/>
          <a:p>
            <a:r>
              <a:rPr lang="fr-FR" b="1" dirty="0" smtClean="0"/>
              <a:t>Le grand Dijon</a:t>
            </a:r>
            <a:endParaRPr lang="fr-FR" b="1" dirty="0"/>
          </a:p>
        </p:txBody>
      </p:sp>
      <p:sp>
        <p:nvSpPr>
          <p:cNvPr id="12" name="ZoneTexte 11"/>
          <p:cNvSpPr txBox="1"/>
          <p:nvPr/>
        </p:nvSpPr>
        <p:spPr>
          <a:xfrm>
            <a:off x="611560" y="4221088"/>
            <a:ext cx="3744416" cy="369332"/>
          </a:xfrm>
          <a:prstGeom prst="rect">
            <a:avLst/>
          </a:prstGeom>
          <a:noFill/>
        </p:spPr>
        <p:txBody>
          <a:bodyPr wrap="square" rtlCol="0">
            <a:spAutoFit/>
          </a:bodyPr>
          <a:lstStyle/>
          <a:p>
            <a:r>
              <a:rPr lang="fr-FR" b="1" dirty="0" smtClean="0"/>
              <a:t>L’agglomération de Montpellier</a:t>
            </a:r>
            <a:endParaRPr lang="fr-FR" b="1" dirty="0"/>
          </a:p>
        </p:txBody>
      </p:sp>
      <p:sp>
        <p:nvSpPr>
          <p:cNvPr id="13" name="ZoneTexte 12"/>
          <p:cNvSpPr txBox="1"/>
          <p:nvPr/>
        </p:nvSpPr>
        <p:spPr>
          <a:xfrm>
            <a:off x="4716016" y="4221088"/>
            <a:ext cx="4104456" cy="369332"/>
          </a:xfrm>
          <a:prstGeom prst="rect">
            <a:avLst/>
          </a:prstGeom>
          <a:noFill/>
        </p:spPr>
        <p:txBody>
          <a:bodyPr wrap="square" rtlCol="0">
            <a:spAutoFit/>
          </a:bodyPr>
          <a:lstStyle/>
          <a:p>
            <a:r>
              <a:rPr lang="fr-FR" b="1" dirty="0" smtClean="0"/>
              <a:t>L’agglomération des portes de l’Eure</a:t>
            </a:r>
            <a:endParaRPr lang="fr-FR" b="1" dirty="0"/>
          </a:p>
        </p:txBody>
      </p:sp>
      <p:sp>
        <p:nvSpPr>
          <p:cNvPr id="14" name="ZoneTexte 13"/>
          <p:cNvSpPr txBox="1"/>
          <p:nvPr/>
        </p:nvSpPr>
        <p:spPr>
          <a:xfrm>
            <a:off x="1331640" y="5157192"/>
            <a:ext cx="6768752" cy="923330"/>
          </a:xfrm>
          <a:prstGeom prst="rect">
            <a:avLst/>
          </a:prstGeom>
          <a:noFill/>
        </p:spPr>
        <p:txBody>
          <a:bodyPr wrap="square" rtlCol="0">
            <a:spAutoFit/>
          </a:bodyPr>
          <a:lstStyle/>
          <a:p>
            <a:r>
              <a:rPr lang="fr-FR" dirty="0" smtClean="0"/>
              <a:t>Dans certains départements, il existe déjà des harmonisations de prix qui portent sur une partie, voire sur la totalité des communes de certains départements.</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24744"/>
            <a:ext cx="8305800" cy="1224136"/>
          </a:xfrm>
        </p:spPr>
        <p:txBody>
          <a:bodyPr>
            <a:noAutofit/>
          </a:bodyPr>
          <a:lstStyle/>
          <a:p>
            <a:pPr algn="ctr"/>
            <a:r>
              <a:rPr lang="fr-FR" sz="4800" dirty="0" smtClean="0">
                <a:solidFill>
                  <a:schemeClr val="accent2">
                    <a:lumMod val="75000"/>
                  </a:schemeClr>
                </a:solidFill>
                <a:cs typeface="Arial" pitchFamily="34" charset="0"/>
              </a:rPr>
              <a:t>Les principaux textes qui régissent la politique de l’eau</a:t>
            </a:r>
            <a:endParaRPr lang="fr-FR" sz="4800" dirty="0">
              <a:solidFill>
                <a:schemeClr val="accent2">
                  <a:lumMod val="75000"/>
                </a:schemeClr>
              </a:solidFill>
              <a:cs typeface="Arial" pitchFamily="34" charset="0"/>
            </a:endParaRPr>
          </a:p>
        </p:txBody>
      </p:sp>
      <p:sp>
        <p:nvSpPr>
          <p:cNvPr id="3" name="ZoneTexte 2"/>
          <p:cNvSpPr txBox="1"/>
          <p:nvPr/>
        </p:nvSpPr>
        <p:spPr>
          <a:xfrm>
            <a:off x="467544" y="2852936"/>
            <a:ext cx="8208912" cy="3416320"/>
          </a:xfrm>
          <a:prstGeom prst="rect">
            <a:avLst/>
          </a:prstGeom>
          <a:noFill/>
        </p:spPr>
        <p:txBody>
          <a:bodyPr wrap="square" rtlCol="0">
            <a:spAutoFit/>
          </a:bodyPr>
          <a:lstStyle/>
          <a:p>
            <a:pPr algn="ctr">
              <a:buFont typeface="Wingdings" pitchFamily="2" charset="2"/>
              <a:buChar char="§"/>
            </a:pPr>
            <a:r>
              <a:rPr lang="fr-FR" sz="2400" dirty="0" smtClean="0">
                <a:latin typeface="Arial" pitchFamily="34" charset="0"/>
                <a:cs typeface="Arial" pitchFamily="34" charset="0"/>
              </a:rPr>
              <a:t>La loi du 16 décembre 1964</a:t>
            </a:r>
          </a:p>
          <a:p>
            <a:r>
              <a:rPr lang="fr-FR" sz="2400" dirty="0" smtClean="0">
                <a:latin typeface="Arial" pitchFamily="34" charset="0"/>
                <a:cs typeface="Arial" pitchFamily="34" charset="0"/>
              </a:rPr>
              <a:t> </a:t>
            </a:r>
          </a:p>
          <a:p>
            <a:pPr algn="ctr">
              <a:buFont typeface="Wingdings" pitchFamily="2" charset="2"/>
              <a:buChar char="§"/>
            </a:pPr>
            <a:r>
              <a:rPr lang="fr-FR" sz="2400" dirty="0" smtClean="0">
                <a:latin typeface="Arial" pitchFamily="34" charset="0"/>
                <a:cs typeface="Arial" pitchFamily="34" charset="0"/>
              </a:rPr>
              <a:t>La loi du 3 janvier 1992</a:t>
            </a:r>
          </a:p>
          <a:p>
            <a:endParaRPr lang="fr-FR" sz="2400" dirty="0" smtClean="0">
              <a:latin typeface="Arial" pitchFamily="34" charset="0"/>
              <a:cs typeface="Arial" pitchFamily="34" charset="0"/>
            </a:endParaRPr>
          </a:p>
          <a:p>
            <a:pPr algn="ctr">
              <a:buFont typeface="Wingdings" pitchFamily="2" charset="2"/>
              <a:buChar char="§"/>
            </a:pPr>
            <a:r>
              <a:rPr lang="fr-FR" sz="2400" dirty="0" smtClean="0">
                <a:latin typeface="Arial" pitchFamily="34" charset="0"/>
                <a:cs typeface="Arial" pitchFamily="34" charset="0"/>
              </a:rPr>
              <a:t>La loi du 29 janvier 1993</a:t>
            </a:r>
          </a:p>
          <a:p>
            <a:endParaRPr lang="fr-FR" sz="2400" dirty="0" smtClean="0">
              <a:latin typeface="Arial" pitchFamily="34" charset="0"/>
              <a:cs typeface="Arial" pitchFamily="34" charset="0"/>
            </a:endParaRPr>
          </a:p>
          <a:p>
            <a:pPr algn="ctr">
              <a:buFont typeface="Wingdings" pitchFamily="2" charset="2"/>
              <a:buChar char="§"/>
            </a:pPr>
            <a:r>
              <a:rPr lang="fr-FR" sz="2400" dirty="0" smtClean="0">
                <a:latin typeface="Arial" pitchFamily="34" charset="0"/>
                <a:cs typeface="Arial" pitchFamily="34" charset="0"/>
              </a:rPr>
              <a:t>La loi du 2 février 1995</a:t>
            </a:r>
          </a:p>
          <a:p>
            <a:endParaRPr lang="fr-FR" sz="2400" dirty="0" smtClean="0">
              <a:latin typeface="Arial" pitchFamily="34" charset="0"/>
              <a:cs typeface="Arial" pitchFamily="34" charset="0"/>
            </a:endParaRPr>
          </a:p>
          <a:p>
            <a:pPr algn="ctr">
              <a:buFont typeface="Wingdings" pitchFamily="2" charset="2"/>
              <a:buChar char="§"/>
            </a:pPr>
            <a:r>
              <a:rPr lang="fr-FR" sz="2400" dirty="0" smtClean="0">
                <a:latin typeface="Arial" pitchFamily="34" charset="0"/>
                <a:cs typeface="Arial" pitchFamily="34" charset="0"/>
              </a:rPr>
              <a:t>La loi du 30 décembre 2006</a:t>
            </a:r>
            <a:endParaRPr lang="fr-F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611560" y="2306489"/>
            <a:ext cx="7920880" cy="2554545"/>
          </a:xfrm>
          <a:prstGeom prst="rect">
            <a:avLst/>
          </a:prstGeom>
          <a:solidFill>
            <a:schemeClr val="accent2">
              <a:lumMod val="40000"/>
              <a:lumOff val="60000"/>
            </a:schemeClr>
          </a:solidFill>
          <a:ln w="9525">
            <a:solidFill>
              <a:schemeClr val="accent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000" b="0" u="none" strike="noStrike" cap="none" normalizeH="0" baseline="0" dirty="0" smtClean="0">
                <a:ln>
                  <a:noFill/>
                </a:ln>
                <a:solidFill>
                  <a:schemeClr val="tx1"/>
                </a:solidFill>
                <a:effectLst/>
                <a:ea typeface="Calibri" pitchFamily="34" charset="0"/>
                <a:cs typeface="Arial" pitchFamily="34" charset="0"/>
              </a:rPr>
              <a:t>L’harmonisation des prix pratiqués dans une petite quarantaine de départements et par un nombre croissant de communautés d’agglomérations devrait pouvoir se généraliser pour l’ensemble des départements. La démarche de la communauté urbaine de Nantes nous semble être un exemple à suivre.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2000" b="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u="none" strike="noStrike" cap="none" normalizeH="0" baseline="0" dirty="0" smtClean="0">
                <a:ln>
                  <a:noFill/>
                </a:ln>
                <a:solidFill>
                  <a:schemeClr val="tx1"/>
                </a:solidFill>
                <a:effectLst/>
                <a:ea typeface="Calibri" pitchFamily="34" charset="0"/>
                <a:cs typeface="Arial" pitchFamily="34" charset="0"/>
              </a:rPr>
              <a:t>Il n’y a aucune raison objective pour qu’une harmonisation qui se pratique sur certains territoires ne puisse pas se généraliser</a:t>
            </a:r>
            <a:r>
              <a:rPr kumimoji="0" lang="fr-FR" sz="2000" b="0" u="none" strike="noStrike" cap="none" normalizeH="0" baseline="0" dirty="0" smtClean="0">
                <a:ln>
                  <a:noFill/>
                </a:ln>
                <a:solidFill>
                  <a:schemeClr val="tx1"/>
                </a:solidFill>
                <a:effectLst/>
                <a:ea typeface="Calibri" pitchFamily="34" charset="0"/>
                <a:cs typeface="Arial" pitchFamily="34" charset="0"/>
              </a:rPr>
              <a:t>.</a:t>
            </a:r>
            <a:endParaRPr kumimoji="0" lang="fr-FR" sz="2000" b="0" u="none" strike="noStrike" cap="none" normalizeH="0" baseline="0" dirty="0" smtClean="0">
              <a:ln>
                <a:noFill/>
              </a:ln>
              <a:solidFill>
                <a:schemeClr val="tx1"/>
              </a:solidFill>
              <a:effectLst/>
              <a:ea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836712"/>
            <a:ext cx="8305800" cy="794352"/>
          </a:xfrm>
        </p:spPr>
        <p:txBody>
          <a:bodyPr>
            <a:normAutofit fontScale="90000"/>
          </a:bodyPr>
          <a:lstStyle/>
          <a:p>
            <a:pPr algn="ctr"/>
            <a:r>
              <a:rPr lang="fr-FR" dirty="0" smtClean="0">
                <a:solidFill>
                  <a:schemeClr val="accent2">
                    <a:lumMod val="75000"/>
                  </a:schemeClr>
                </a:solidFill>
              </a:rPr>
              <a:t>La part fixe du tarif de l’eau</a:t>
            </a:r>
            <a:endParaRPr lang="fr-FR" dirty="0">
              <a:solidFill>
                <a:schemeClr val="accent2">
                  <a:lumMod val="75000"/>
                </a:schemeClr>
              </a:solidFill>
            </a:endParaRPr>
          </a:p>
        </p:txBody>
      </p:sp>
      <p:sp>
        <p:nvSpPr>
          <p:cNvPr id="3" name="ZoneTexte 2"/>
          <p:cNvSpPr txBox="1"/>
          <p:nvPr/>
        </p:nvSpPr>
        <p:spPr>
          <a:xfrm>
            <a:off x="683568" y="2132856"/>
            <a:ext cx="7272808" cy="646331"/>
          </a:xfrm>
          <a:prstGeom prst="rect">
            <a:avLst/>
          </a:prstGeom>
          <a:noFill/>
        </p:spPr>
        <p:txBody>
          <a:bodyPr wrap="square" rtlCol="0">
            <a:spAutoFit/>
          </a:bodyPr>
          <a:lstStyle/>
          <a:p>
            <a:r>
              <a:rPr lang="fr-FR" dirty="0" smtClean="0"/>
              <a:t>Nous avons constitué un échantillon de </a:t>
            </a:r>
            <a:r>
              <a:rPr lang="fr-FR" b="1" dirty="0" smtClean="0"/>
              <a:t>58 tarifs </a:t>
            </a:r>
            <a:r>
              <a:rPr lang="fr-FR" dirty="0" smtClean="0"/>
              <a:t>dont les parts fixes varient considérablement.</a:t>
            </a:r>
            <a:endParaRPr lang="fr-FR" dirty="0"/>
          </a:p>
        </p:txBody>
      </p:sp>
      <p:sp>
        <p:nvSpPr>
          <p:cNvPr id="4" name="ZoneTexte 3"/>
          <p:cNvSpPr txBox="1"/>
          <p:nvPr/>
        </p:nvSpPr>
        <p:spPr>
          <a:xfrm>
            <a:off x="683568" y="3429000"/>
            <a:ext cx="6120680" cy="369332"/>
          </a:xfrm>
          <a:prstGeom prst="rect">
            <a:avLst/>
          </a:prstGeom>
          <a:noFill/>
        </p:spPr>
        <p:txBody>
          <a:bodyPr wrap="square" rtlCol="0">
            <a:spAutoFit/>
          </a:bodyPr>
          <a:lstStyle/>
          <a:p>
            <a:r>
              <a:rPr lang="fr-FR" dirty="0" smtClean="0"/>
              <a:t>Les parts fixes les plus élevées se retrouvent dans </a:t>
            </a:r>
            <a:r>
              <a:rPr lang="fr-FR" b="1" dirty="0" smtClean="0"/>
              <a:t>l’Ardèche</a:t>
            </a:r>
            <a:endParaRPr lang="fr-FR" b="1" dirty="0"/>
          </a:p>
        </p:txBody>
      </p:sp>
      <p:sp>
        <p:nvSpPr>
          <p:cNvPr id="5" name="ZoneTexte 4"/>
          <p:cNvSpPr txBox="1"/>
          <p:nvPr/>
        </p:nvSpPr>
        <p:spPr>
          <a:xfrm>
            <a:off x="4788024" y="3789040"/>
            <a:ext cx="1944216" cy="369332"/>
          </a:xfrm>
          <a:prstGeom prst="rect">
            <a:avLst/>
          </a:prstGeom>
          <a:noFill/>
        </p:spPr>
        <p:txBody>
          <a:bodyPr wrap="square" rtlCol="0">
            <a:spAutoFit/>
          </a:bodyPr>
          <a:lstStyle/>
          <a:p>
            <a:r>
              <a:rPr lang="fr-FR" dirty="0" smtClean="0"/>
              <a:t>et dans </a:t>
            </a:r>
            <a:r>
              <a:rPr lang="fr-FR" b="1" dirty="0" smtClean="0"/>
              <a:t>la Creuse</a:t>
            </a:r>
            <a:endParaRPr lang="fr-FR" b="1" dirty="0"/>
          </a:p>
        </p:txBody>
      </p:sp>
      <p:sp>
        <p:nvSpPr>
          <p:cNvPr id="6" name="ZoneTexte 5"/>
          <p:cNvSpPr txBox="1"/>
          <p:nvPr/>
        </p:nvSpPr>
        <p:spPr>
          <a:xfrm>
            <a:off x="467544" y="4725144"/>
            <a:ext cx="6264696" cy="369332"/>
          </a:xfrm>
          <a:prstGeom prst="rect">
            <a:avLst/>
          </a:prstGeom>
          <a:noFill/>
        </p:spPr>
        <p:txBody>
          <a:bodyPr wrap="square" rtlCol="0">
            <a:spAutoFit/>
          </a:bodyPr>
          <a:lstStyle/>
          <a:p>
            <a:r>
              <a:rPr lang="fr-FR" dirty="0" smtClean="0"/>
              <a:t>Les moins élevées se retrouvent dans les </a:t>
            </a:r>
            <a:r>
              <a:rPr lang="fr-FR" b="1" dirty="0" smtClean="0"/>
              <a:t>Bouches-du-Rhône</a:t>
            </a:r>
            <a:endParaRPr lang="fr-FR" b="1" dirty="0"/>
          </a:p>
        </p:txBody>
      </p:sp>
      <p:sp>
        <p:nvSpPr>
          <p:cNvPr id="7" name="ZoneTexte 6"/>
          <p:cNvSpPr txBox="1"/>
          <p:nvPr/>
        </p:nvSpPr>
        <p:spPr>
          <a:xfrm>
            <a:off x="5148064" y="5157192"/>
            <a:ext cx="1584176" cy="369332"/>
          </a:xfrm>
          <a:prstGeom prst="rect">
            <a:avLst/>
          </a:prstGeom>
          <a:noFill/>
        </p:spPr>
        <p:txBody>
          <a:bodyPr wrap="square" rtlCol="0">
            <a:spAutoFit/>
          </a:bodyPr>
          <a:lstStyle/>
          <a:p>
            <a:r>
              <a:rPr lang="fr-FR" dirty="0" smtClean="0"/>
              <a:t>et dans </a:t>
            </a:r>
            <a:r>
              <a:rPr lang="fr-FR" b="1" dirty="0" smtClean="0"/>
              <a:t>l’Oise</a:t>
            </a:r>
            <a:endParaRPr lang="fr-FR" b="1" dirty="0"/>
          </a:p>
        </p:txBody>
      </p:sp>
      <p:sp>
        <p:nvSpPr>
          <p:cNvPr id="8" name="ZoneTexte 7"/>
          <p:cNvSpPr txBox="1"/>
          <p:nvPr/>
        </p:nvSpPr>
        <p:spPr>
          <a:xfrm>
            <a:off x="7020272" y="3284984"/>
            <a:ext cx="93610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b="1" dirty="0" smtClean="0"/>
              <a:t>117,47€</a:t>
            </a:r>
            <a:endParaRPr lang="fr-FR" b="1" dirty="0"/>
          </a:p>
        </p:txBody>
      </p:sp>
      <p:sp>
        <p:nvSpPr>
          <p:cNvPr id="9" name="ZoneTexte 8"/>
          <p:cNvSpPr txBox="1"/>
          <p:nvPr/>
        </p:nvSpPr>
        <p:spPr>
          <a:xfrm>
            <a:off x="7020272" y="3789040"/>
            <a:ext cx="93610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b="1" dirty="0" smtClean="0"/>
              <a:t>105,03€</a:t>
            </a:r>
            <a:endParaRPr lang="fr-FR" b="1" dirty="0"/>
          </a:p>
        </p:txBody>
      </p:sp>
      <p:sp>
        <p:nvSpPr>
          <p:cNvPr id="10" name="ZoneTexte 9"/>
          <p:cNvSpPr txBox="1"/>
          <p:nvPr/>
        </p:nvSpPr>
        <p:spPr>
          <a:xfrm>
            <a:off x="7020272" y="4653136"/>
            <a:ext cx="93610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b="1" dirty="0" smtClean="0"/>
              <a:t>0€</a:t>
            </a:r>
            <a:endParaRPr lang="fr-FR" b="1" dirty="0"/>
          </a:p>
        </p:txBody>
      </p:sp>
      <p:sp>
        <p:nvSpPr>
          <p:cNvPr id="11" name="ZoneTexte 10"/>
          <p:cNvSpPr txBox="1"/>
          <p:nvPr/>
        </p:nvSpPr>
        <p:spPr>
          <a:xfrm>
            <a:off x="7020272" y="5157192"/>
            <a:ext cx="93610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b="1" dirty="0" smtClean="0"/>
              <a:t>6,96€</a:t>
            </a:r>
            <a:endParaRPr lang="fr-FR"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305800" cy="854968"/>
          </a:xfrm>
        </p:spPr>
        <p:txBody>
          <a:bodyPr/>
          <a:lstStyle/>
          <a:p>
            <a:pPr algn="ctr"/>
            <a:r>
              <a:rPr lang="fr-FR" dirty="0" smtClean="0"/>
              <a:t>Conclusion</a:t>
            </a:r>
            <a:endParaRPr lang="fr-FR" dirty="0"/>
          </a:p>
        </p:txBody>
      </p:sp>
      <p:sp>
        <p:nvSpPr>
          <p:cNvPr id="3" name="ZoneTexte 2"/>
          <p:cNvSpPr txBox="1"/>
          <p:nvPr/>
        </p:nvSpPr>
        <p:spPr>
          <a:xfrm>
            <a:off x="323528" y="1628800"/>
            <a:ext cx="8568952" cy="4832092"/>
          </a:xfrm>
          <a:prstGeom prst="rect">
            <a:avLst/>
          </a:prstGeom>
          <a:noFill/>
        </p:spPr>
        <p:txBody>
          <a:bodyPr wrap="square" rtlCol="0">
            <a:spAutoFit/>
          </a:bodyPr>
          <a:lstStyle/>
          <a:p>
            <a:r>
              <a:rPr lang="fr-FR" dirty="0" smtClean="0"/>
              <a:t>La tarification de l’eau en France est devenue au fil des années une véritable jungle.</a:t>
            </a:r>
          </a:p>
          <a:p>
            <a:endParaRPr lang="fr-FR" dirty="0" smtClean="0"/>
          </a:p>
          <a:p>
            <a:r>
              <a:rPr lang="fr-FR" dirty="0" smtClean="0"/>
              <a:t>Le niveau et les écarts de prix, la complexité des tarifications, l’absence de transparence d’un trop grand nombre d’acteurs, sont autant de dérives qui ont engendré de nombreuses injustices.</a:t>
            </a:r>
          </a:p>
          <a:p>
            <a:endParaRPr lang="fr-FR" dirty="0" smtClean="0"/>
          </a:p>
          <a:p>
            <a:r>
              <a:rPr lang="fr-FR" dirty="0" smtClean="0"/>
              <a:t>Pour la CGL, le temps est venu d’agir pour faire de l’eau, de sa gestion comme de sa tarification, une affaire nationale.</a:t>
            </a:r>
          </a:p>
          <a:p>
            <a:endParaRPr lang="fr-FR" dirty="0" smtClean="0"/>
          </a:p>
          <a:p>
            <a:r>
              <a:rPr lang="fr-FR" dirty="0" smtClean="0"/>
              <a:t>Nous considérons que la collectivité doit reprendre la main dans ce domaine.</a:t>
            </a:r>
          </a:p>
          <a:p>
            <a:endParaRPr lang="fr-FR" dirty="0" smtClean="0"/>
          </a:p>
          <a:p>
            <a:r>
              <a:rPr lang="fr-FR" dirty="0" smtClean="0"/>
              <a:t>Nous estimons que la gestion de l’eau, de sa distribution, de son assainissement et de sa facturation, doivent relever d’un monopole public qui seul permettra une mutualisation des coûts et un prix unique de l’eau à l’échelle nationale.</a:t>
            </a:r>
          </a:p>
          <a:p>
            <a:endParaRPr lang="fr-FR" dirty="0" smtClean="0"/>
          </a:p>
          <a:p>
            <a:r>
              <a:rPr lang="fr-FR" dirty="0" smtClean="0"/>
              <a:t>Seul l’Etat peut garantir cette mutualisation juste et équitable au travers de la création d’un </a:t>
            </a:r>
            <a:r>
              <a:rPr lang="fr-FR" sz="2000" b="1" dirty="0" smtClean="0">
                <a:solidFill>
                  <a:schemeClr val="accent2">
                    <a:lumMod val="75000"/>
                  </a:schemeClr>
                </a:solidFill>
              </a:rPr>
              <a:t>SERVICE PUBLIC DE L’EAU</a:t>
            </a:r>
            <a:r>
              <a:rPr lang="fr-FR" dirty="0" smtClean="0"/>
              <a:t>.</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980728"/>
            <a:ext cx="4114800" cy="1143000"/>
          </a:xfrm>
        </p:spPr>
        <p:txBody>
          <a:bodyPr/>
          <a:lstStyle/>
          <a:p>
            <a:r>
              <a:rPr lang="fr-FR" dirty="0" smtClean="0">
                <a:solidFill>
                  <a:schemeClr val="accent2">
                    <a:lumMod val="75000"/>
                  </a:schemeClr>
                </a:solidFill>
              </a:rPr>
              <a:t>L’eau dans : </a:t>
            </a:r>
            <a:endParaRPr lang="fr-FR" dirty="0">
              <a:solidFill>
                <a:schemeClr val="accent2">
                  <a:lumMod val="75000"/>
                </a:schemeClr>
              </a:solidFill>
            </a:endParaRPr>
          </a:p>
        </p:txBody>
      </p:sp>
      <p:sp>
        <p:nvSpPr>
          <p:cNvPr id="3" name="ZoneTexte 2"/>
          <p:cNvSpPr txBox="1"/>
          <p:nvPr/>
        </p:nvSpPr>
        <p:spPr>
          <a:xfrm>
            <a:off x="899592" y="3284984"/>
            <a:ext cx="7776864" cy="1938992"/>
          </a:xfrm>
          <a:prstGeom prst="rect">
            <a:avLst/>
          </a:prstGeom>
          <a:noFill/>
        </p:spPr>
        <p:txBody>
          <a:bodyPr wrap="square" rtlCol="0">
            <a:spAutoFit/>
          </a:bodyPr>
          <a:lstStyle/>
          <a:p>
            <a:r>
              <a:rPr lang="fr-FR" sz="2400" b="1" dirty="0" smtClean="0"/>
              <a:t>-Le droit au logement (SRU)</a:t>
            </a:r>
          </a:p>
          <a:p>
            <a:endParaRPr lang="fr-FR" sz="2400" b="1" dirty="0" smtClean="0"/>
          </a:p>
          <a:p>
            <a:r>
              <a:rPr lang="fr-FR" sz="2400" b="1" dirty="0" smtClean="0"/>
              <a:t>-Le droit de santé publique (qualité de l’eau fournie)</a:t>
            </a:r>
          </a:p>
          <a:p>
            <a:endParaRPr lang="fr-FR" sz="2400" b="1" dirty="0" smtClean="0"/>
          </a:p>
          <a:p>
            <a:r>
              <a:rPr lang="fr-FR" sz="2400" b="1" dirty="0" smtClean="0"/>
              <a:t>-La pauvreté et l’exclusion (FSL / DALO)</a:t>
            </a:r>
            <a:endParaRPr lang="fr-FR"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704"/>
            <a:ext cx="8305800" cy="1584176"/>
          </a:xfrm>
        </p:spPr>
        <p:txBody>
          <a:bodyPr>
            <a:normAutofit/>
          </a:bodyPr>
          <a:lstStyle/>
          <a:p>
            <a:pPr algn="ctr"/>
            <a:r>
              <a:rPr lang="fr-FR" sz="4000" dirty="0" smtClean="0">
                <a:solidFill>
                  <a:schemeClr val="accent2">
                    <a:lumMod val="75000"/>
                  </a:schemeClr>
                </a:solidFill>
                <a:cs typeface="Arial" pitchFamily="34" charset="0"/>
              </a:rPr>
              <a:t>Démarche utilisée pour le recueil des données et les réticences rencontrées</a:t>
            </a:r>
            <a:endParaRPr lang="fr-FR" sz="4000" dirty="0">
              <a:solidFill>
                <a:schemeClr val="accent2">
                  <a:lumMod val="75000"/>
                </a:schemeClr>
              </a:solidFill>
              <a:cs typeface="Arial" pitchFamily="34" charset="0"/>
            </a:endParaRPr>
          </a:p>
        </p:txBody>
      </p:sp>
      <p:sp>
        <p:nvSpPr>
          <p:cNvPr id="3" name="ZoneTexte 2"/>
          <p:cNvSpPr txBox="1"/>
          <p:nvPr/>
        </p:nvSpPr>
        <p:spPr>
          <a:xfrm>
            <a:off x="899592" y="2996952"/>
            <a:ext cx="5688632" cy="369332"/>
          </a:xfrm>
          <a:prstGeom prst="rect">
            <a:avLst/>
          </a:prstGeom>
          <a:noFill/>
        </p:spPr>
        <p:txBody>
          <a:bodyPr wrap="square" rtlCol="0">
            <a:spAutoFit/>
          </a:bodyPr>
          <a:lstStyle/>
          <a:p>
            <a:r>
              <a:rPr lang="fr-FR" dirty="0" smtClean="0"/>
              <a:t>Plus de </a:t>
            </a:r>
            <a:r>
              <a:rPr lang="fr-FR" b="1" dirty="0" smtClean="0">
                <a:solidFill>
                  <a:schemeClr val="accent2">
                    <a:lumMod val="75000"/>
                  </a:schemeClr>
                </a:solidFill>
              </a:rPr>
              <a:t>2500</a:t>
            </a:r>
            <a:r>
              <a:rPr lang="fr-FR" dirty="0" smtClean="0"/>
              <a:t> distributeurs et communes interrogés</a:t>
            </a:r>
            <a:endParaRPr lang="fr-FR" dirty="0"/>
          </a:p>
        </p:txBody>
      </p:sp>
      <p:sp>
        <p:nvSpPr>
          <p:cNvPr id="4" name="ZoneTexte 3"/>
          <p:cNvSpPr txBox="1"/>
          <p:nvPr/>
        </p:nvSpPr>
        <p:spPr>
          <a:xfrm>
            <a:off x="899592" y="4941168"/>
            <a:ext cx="6192688" cy="646331"/>
          </a:xfrm>
          <a:prstGeom prst="rect">
            <a:avLst/>
          </a:prstGeom>
          <a:noFill/>
        </p:spPr>
        <p:txBody>
          <a:bodyPr wrap="square" rtlCol="0">
            <a:spAutoFit/>
          </a:bodyPr>
          <a:lstStyle/>
          <a:p>
            <a:r>
              <a:rPr lang="fr-FR" dirty="0" smtClean="0"/>
              <a:t>Sur plus de </a:t>
            </a:r>
            <a:r>
              <a:rPr lang="fr-FR" b="1" dirty="0" smtClean="0">
                <a:solidFill>
                  <a:schemeClr val="accent2">
                    <a:lumMod val="75000"/>
                  </a:schemeClr>
                </a:solidFill>
              </a:rPr>
              <a:t>2000</a:t>
            </a:r>
            <a:r>
              <a:rPr lang="fr-FR" dirty="0" smtClean="0"/>
              <a:t> envois, seul un tiers des destinataires a répondu</a:t>
            </a:r>
          </a:p>
        </p:txBody>
      </p:sp>
      <p:sp>
        <p:nvSpPr>
          <p:cNvPr id="5" name="ZoneTexte 4"/>
          <p:cNvSpPr txBox="1"/>
          <p:nvPr/>
        </p:nvSpPr>
        <p:spPr>
          <a:xfrm>
            <a:off x="899592" y="3501008"/>
            <a:ext cx="7056784" cy="646331"/>
          </a:xfrm>
          <a:prstGeom prst="rect">
            <a:avLst/>
          </a:prstGeom>
          <a:noFill/>
        </p:spPr>
        <p:txBody>
          <a:bodyPr wrap="square" rtlCol="0">
            <a:spAutoFit/>
          </a:bodyPr>
          <a:lstStyle/>
          <a:p>
            <a:r>
              <a:rPr lang="fr-FR" dirty="0" smtClean="0"/>
              <a:t>Notre échantillon concerne le prix d’un m3 d’eau sur la base d’un volume moyen annuel de </a:t>
            </a:r>
            <a:r>
              <a:rPr lang="fr-FR" b="1" dirty="0" smtClean="0">
                <a:solidFill>
                  <a:schemeClr val="accent2">
                    <a:lumMod val="75000"/>
                  </a:schemeClr>
                </a:solidFill>
              </a:rPr>
              <a:t>120</a:t>
            </a:r>
            <a:r>
              <a:rPr lang="fr-FR" dirty="0" smtClean="0"/>
              <a:t> m3 par abonné domestique.</a:t>
            </a:r>
          </a:p>
        </p:txBody>
      </p:sp>
      <p:sp>
        <p:nvSpPr>
          <p:cNvPr id="6" name="ZoneTexte 5"/>
          <p:cNvSpPr txBox="1"/>
          <p:nvPr/>
        </p:nvSpPr>
        <p:spPr>
          <a:xfrm>
            <a:off x="899592" y="4221088"/>
            <a:ext cx="6624736" cy="646331"/>
          </a:xfrm>
          <a:prstGeom prst="rect">
            <a:avLst/>
          </a:prstGeom>
          <a:noFill/>
        </p:spPr>
        <p:txBody>
          <a:bodyPr wrap="square" rtlCol="0">
            <a:spAutoFit/>
          </a:bodyPr>
          <a:lstStyle/>
          <a:p>
            <a:r>
              <a:rPr lang="fr-FR" dirty="0" smtClean="0"/>
              <a:t>Echantillon de prix porte sur </a:t>
            </a:r>
            <a:r>
              <a:rPr lang="fr-FR" b="1" dirty="0" smtClean="0">
                <a:solidFill>
                  <a:schemeClr val="accent2">
                    <a:lumMod val="75000"/>
                  </a:schemeClr>
                </a:solidFill>
              </a:rPr>
              <a:t>6328</a:t>
            </a:r>
            <a:r>
              <a:rPr lang="fr-FR" dirty="0" smtClean="0"/>
              <a:t> communes avec au moins 10 prix par département</a:t>
            </a:r>
          </a:p>
        </p:txBody>
      </p:sp>
      <p:sp>
        <p:nvSpPr>
          <p:cNvPr id="7" name="ZoneTexte 6"/>
          <p:cNvSpPr txBox="1"/>
          <p:nvPr/>
        </p:nvSpPr>
        <p:spPr>
          <a:xfrm>
            <a:off x="899592" y="5661248"/>
            <a:ext cx="6336704" cy="923330"/>
          </a:xfrm>
          <a:prstGeom prst="rect">
            <a:avLst/>
          </a:prstGeom>
          <a:noFill/>
        </p:spPr>
        <p:txBody>
          <a:bodyPr wrap="square" rtlCol="0">
            <a:spAutoFit/>
          </a:bodyPr>
          <a:lstStyle/>
          <a:p>
            <a:r>
              <a:rPr lang="fr-FR" dirty="0" smtClean="0"/>
              <a:t>Six Agences de l’Eau interrogés-4 réponses obtenues spontanément, 1 agence a dû être relancée une fois, 1 n’a jamais répondu (Rhône-Méditerranée-Corse)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96752"/>
            <a:ext cx="8305800" cy="576064"/>
          </a:xfrm>
        </p:spPr>
        <p:txBody>
          <a:bodyPr>
            <a:normAutofit fontScale="90000"/>
          </a:bodyPr>
          <a:lstStyle/>
          <a:p>
            <a:pPr algn="ctr"/>
            <a:r>
              <a:rPr lang="fr-FR" sz="4900" dirty="0" smtClean="0">
                <a:solidFill>
                  <a:schemeClr val="accent2">
                    <a:lumMod val="75000"/>
                  </a:schemeClr>
                </a:solidFill>
                <a:latin typeface="Arial" pitchFamily="34" charset="0"/>
                <a:cs typeface="Arial" pitchFamily="34" charset="0"/>
              </a:rPr>
              <a:t>Composition de l’échantillon </a:t>
            </a:r>
            <a:r>
              <a:rPr lang="fr-FR" sz="3600" dirty="0" smtClean="0">
                <a:solidFill>
                  <a:schemeClr val="accent2">
                    <a:lumMod val="75000"/>
                  </a:schemeClr>
                </a:solidFill>
                <a:latin typeface="Arial" pitchFamily="34" charset="0"/>
                <a:cs typeface="Arial" pitchFamily="34" charset="0"/>
              </a:rPr>
              <a:t/>
            </a:r>
            <a:br>
              <a:rPr lang="fr-FR" sz="3600" dirty="0" smtClean="0">
                <a:solidFill>
                  <a:schemeClr val="accent2">
                    <a:lumMod val="75000"/>
                  </a:schemeClr>
                </a:solidFill>
                <a:latin typeface="Arial" pitchFamily="34" charset="0"/>
                <a:cs typeface="Arial" pitchFamily="34" charset="0"/>
              </a:rPr>
            </a:br>
            <a:endParaRPr lang="fr-FR" sz="3600" dirty="0">
              <a:solidFill>
                <a:schemeClr val="accent2">
                  <a:lumMod val="75000"/>
                </a:schemeClr>
              </a:solidFill>
              <a:latin typeface="Arial" pitchFamily="34" charset="0"/>
              <a:cs typeface="Arial" pitchFamily="34" charset="0"/>
            </a:endParaRPr>
          </a:p>
        </p:txBody>
      </p:sp>
      <p:graphicFrame>
        <p:nvGraphicFramePr>
          <p:cNvPr id="5" name="Graphique 4"/>
          <p:cNvGraphicFramePr/>
          <p:nvPr/>
        </p:nvGraphicFramePr>
        <p:xfrm>
          <a:off x="1043608" y="2348880"/>
          <a:ext cx="7416824"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6" name="ZoneTexte 5"/>
          <p:cNvSpPr txBox="1"/>
          <p:nvPr/>
        </p:nvSpPr>
        <p:spPr>
          <a:xfrm>
            <a:off x="3131840" y="1628800"/>
            <a:ext cx="2808312" cy="461665"/>
          </a:xfrm>
          <a:prstGeom prst="rect">
            <a:avLst/>
          </a:prstGeom>
          <a:noFill/>
        </p:spPr>
        <p:txBody>
          <a:bodyPr wrap="square" rtlCol="0">
            <a:spAutoFit/>
          </a:bodyPr>
          <a:lstStyle/>
          <a:p>
            <a:r>
              <a:rPr lang="fr-FR" sz="2400" b="1" dirty="0" smtClean="0"/>
              <a:t>6322 prix étudiés</a:t>
            </a:r>
            <a:endParaRPr lang="fr-FR" sz="2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smtClean="0">
                <a:solidFill>
                  <a:schemeClr val="accent2">
                    <a:lumMod val="75000"/>
                  </a:schemeClr>
                </a:solidFill>
                <a:latin typeface="Arial" pitchFamily="34" charset="0"/>
                <a:cs typeface="Arial" pitchFamily="34" charset="0"/>
              </a:rPr>
              <a:t>Des prix disparates, souvent élevés et inéquitables pour les consommateurs</a:t>
            </a:r>
            <a:endParaRPr lang="fr-FR" sz="3600" dirty="0">
              <a:solidFill>
                <a:schemeClr val="accent2">
                  <a:lumMod val="75000"/>
                </a:schemeClr>
              </a:solidFill>
              <a:latin typeface="Arial" pitchFamily="34" charset="0"/>
              <a:cs typeface="Arial" pitchFamily="34" charset="0"/>
            </a:endParaRPr>
          </a:p>
        </p:txBody>
      </p:sp>
      <p:sp>
        <p:nvSpPr>
          <p:cNvPr id="3" name="ZoneTexte 2"/>
          <p:cNvSpPr txBox="1"/>
          <p:nvPr/>
        </p:nvSpPr>
        <p:spPr>
          <a:xfrm>
            <a:off x="5364088" y="2780928"/>
            <a:ext cx="2681655" cy="830997"/>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1600" b="1" dirty="0" smtClean="0">
                <a:solidFill>
                  <a:schemeClr val="accent1"/>
                </a:solidFill>
              </a:rPr>
              <a:t>DES DISPARITÉ A L’INTERIEUR D’UN MEME DEPARTEMENT</a:t>
            </a:r>
          </a:p>
        </p:txBody>
      </p:sp>
      <p:sp>
        <p:nvSpPr>
          <p:cNvPr id="4" name="Rectangle 3"/>
          <p:cNvSpPr/>
          <p:nvPr/>
        </p:nvSpPr>
        <p:spPr>
          <a:xfrm>
            <a:off x="5220072" y="5301208"/>
            <a:ext cx="2282035" cy="369332"/>
          </a:xfrm>
          <a:prstGeom prst="rect">
            <a:avLst/>
          </a:prstGeom>
        </p:spPr>
        <p:txBody>
          <a:bodyPr wrap="square">
            <a:spAutoFit/>
          </a:bodyPr>
          <a:lstStyle/>
          <a:p>
            <a:r>
              <a:rPr lang="fr-FR" b="1" dirty="0" smtClean="0">
                <a:solidFill>
                  <a:schemeClr val="accent2">
                    <a:lumMod val="75000"/>
                  </a:schemeClr>
                </a:solidFill>
              </a:rPr>
              <a:t>4,24 € à Suresnes</a:t>
            </a:r>
            <a:endParaRPr lang="fr-FR" b="1" dirty="0">
              <a:solidFill>
                <a:schemeClr val="accent2">
                  <a:lumMod val="75000"/>
                </a:schemeClr>
              </a:solidFill>
            </a:endParaRPr>
          </a:p>
        </p:txBody>
      </p:sp>
      <p:sp>
        <p:nvSpPr>
          <p:cNvPr id="5" name="Rectangle 4"/>
          <p:cNvSpPr/>
          <p:nvPr/>
        </p:nvSpPr>
        <p:spPr>
          <a:xfrm>
            <a:off x="683568" y="5517232"/>
            <a:ext cx="3340210" cy="369332"/>
          </a:xfrm>
          <a:prstGeom prst="rect">
            <a:avLst/>
          </a:prstGeom>
        </p:spPr>
        <p:txBody>
          <a:bodyPr wrap="none">
            <a:spAutoFit/>
          </a:bodyPr>
          <a:lstStyle/>
          <a:p>
            <a:r>
              <a:rPr lang="fr-FR" b="1" dirty="0" smtClean="0">
                <a:solidFill>
                  <a:schemeClr val="accent2">
                    <a:lumMod val="75000"/>
                  </a:schemeClr>
                </a:solidFill>
              </a:rPr>
              <a:t>3,95 € à Boulogne-Billancourt</a:t>
            </a:r>
          </a:p>
        </p:txBody>
      </p:sp>
      <p:sp>
        <p:nvSpPr>
          <p:cNvPr id="6" name="Rectangle 5"/>
          <p:cNvSpPr/>
          <p:nvPr/>
        </p:nvSpPr>
        <p:spPr>
          <a:xfrm>
            <a:off x="3419872" y="4149080"/>
            <a:ext cx="2952328" cy="369332"/>
          </a:xfrm>
          <a:prstGeom prst="rect">
            <a:avLst/>
          </a:prstGeom>
        </p:spPr>
        <p:txBody>
          <a:bodyPr wrap="square">
            <a:spAutoFit/>
          </a:bodyPr>
          <a:lstStyle/>
          <a:p>
            <a:r>
              <a:rPr lang="fr-FR" b="1" dirty="0" smtClean="0">
                <a:solidFill>
                  <a:schemeClr val="tx1">
                    <a:lumMod val="95000"/>
                    <a:lumOff val="5000"/>
                  </a:schemeClr>
                </a:solidFill>
              </a:rPr>
              <a:t>3,68 € à Saint-Cloud</a:t>
            </a:r>
          </a:p>
        </p:txBody>
      </p:sp>
      <p:sp>
        <p:nvSpPr>
          <p:cNvPr id="7" name="Rectangle 6"/>
          <p:cNvSpPr/>
          <p:nvPr/>
        </p:nvSpPr>
        <p:spPr>
          <a:xfrm>
            <a:off x="1043608" y="3933056"/>
            <a:ext cx="1843390" cy="369332"/>
          </a:xfrm>
          <a:prstGeom prst="rect">
            <a:avLst/>
          </a:prstGeom>
        </p:spPr>
        <p:txBody>
          <a:bodyPr wrap="square">
            <a:spAutoFit/>
          </a:bodyPr>
          <a:lstStyle/>
          <a:p>
            <a:r>
              <a:rPr lang="fr-FR" b="1" dirty="0" smtClean="0">
                <a:solidFill>
                  <a:schemeClr val="accent2">
                    <a:lumMod val="75000"/>
                  </a:schemeClr>
                </a:solidFill>
              </a:rPr>
              <a:t>3,01 € à Paris</a:t>
            </a:r>
          </a:p>
        </p:txBody>
      </p:sp>
      <p:sp>
        <p:nvSpPr>
          <p:cNvPr id="11" name="Rectangle 10"/>
          <p:cNvSpPr/>
          <p:nvPr/>
        </p:nvSpPr>
        <p:spPr>
          <a:xfrm>
            <a:off x="607239" y="2664819"/>
            <a:ext cx="2967800" cy="584775"/>
          </a:xfrm>
          <a:prstGeom prst="rect">
            <a:avLst/>
          </a:prstGeom>
        </p:spPr>
        <p:txBody>
          <a:bodyPr wrap="square">
            <a:spAutoFit/>
          </a:bodyPr>
          <a:lstStyle/>
          <a:p>
            <a:r>
              <a:rPr lang="fr-FR" sz="1600" b="1" dirty="0" smtClean="0"/>
              <a:t>NIVEAU ELEVE D’UN GRAND NOMBRE DE PRIX</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Pentagone 13"/>
          <p:cNvSpPr/>
          <p:nvPr/>
        </p:nvSpPr>
        <p:spPr>
          <a:xfrm>
            <a:off x="683568" y="1844824"/>
            <a:ext cx="5256584" cy="64807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3451</a:t>
            </a:r>
            <a:r>
              <a:rPr lang="fr-FR" dirty="0" smtClean="0"/>
              <a:t> prix avec assainissement</a:t>
            </a:r>
            <a:endParaRPr lang="fr-FR" dirty="0"/>
          </a:p>
        </p:txBody>
      </p:sp>
      <p:sp>
        <p:nvSpPr>
          <p:cNvPr id="15" name="ZoneTexte 14"/>
          <p:cNvSpPr txBox="1"/>
          <p:nvPr/>
        </p:nvSpPr>
        <p:spPr>
          <a:xfrm>
            <a:off x="6228184" y="1988840"/>
            <a:ext cx="2448272" cy="369332"/>
          </a:xfrm>
          <a:prstGeom prst="rect">
            <a:avLst/>
          </a:prstGeom>
          <a:noFill/>
        </p:spPr>
        <p:txBody>
          <a:bodyPr wrap="square" rtlCol="0">
            <a:spAutoFit/>
          </a:bodyPr>
          <a:lstStyle/>
          <a:p>
            <a:r>
              <a:rPr lang="fr-FR" dirty="0" smtClean="0"/>
              <a:t>  </a:t>
            </a:r>
            <a:r>
              <a:rPr lang="fr-FR" b="1" dirty="0" smtClean="0"/>
              <a:t>316</a:t>
            </a:r>
            <a:r>
              <a:rPr lang="fr-FR" dirty="0" smtClean="0"/>
              <a:t> prix différents</a:t>
            </a:r>
            <a:endParaRPr lang="fr-FR" dirty="0"/>
          </a:p>
        </p:txBody>
      </p:sp>
      <p:sp>
        <p:nvSpPr>
          <p:cNvPr id="16" name="Pentagone 15"/>
          <p:cNvSpPr/>
          <p:nvPr/>
        </p:nvSpPr>
        <p:spPr>
          <a:xfrm>
            <a:off x="683568" y="3356992"/>
            <a:ext cx="5328592" cy="57606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2877</a:t>
            </a:r>
            <a:r>
              <a:rPr lang="fr-FR" dirty="0" smtClean="0"/>
              <a:t> prix sans assainissement</a:t>
            </a:r>
            <a:endParaRPr lang="fr-FR" dirty="0"/>
          </a:p>
        </p:txBody>
      </p:sp>
      <p:sp>
        <p:nvSpPr>
          <p:cNvPr id="17" name="ZoneTexte 16"/>
          <p:cNvSpPr txBox="1"/>
          <p:nvPr/>
        </p:nvSpPr>
        <p:spPr>
          <a:xfrm>
            <a:off x="6300192" y="3356992"/>
            <a:ext cx="2016224" cy="369332"/>
          </a:xfrm>
          <a:prstGeom prst="rect">
            <a:avLst/>
          </a:prstGeom>
          <a:noFill/>
        </p:spPr>
        <p:txBody>
          <a:bodyPr wrap="square" rtlCol="0">
            <a:spAutoFit/>
          </a:bodyPr>
          <a:lstStyle/>
          <a:p>
            <a:r>
              <a:rPr lang="fr-FR" b="1" dirty="0" smtClean="0"/>
              <a:t>144</a:t>
            </a:r>
            <a:r>
              <a:rPr lang="fr-FR" dirty="0" smtClean="0"/>
              <a:t> prix différents</a:t>
            </a:r>
            <a:endParaRPr lang="fr-FR" dirty="0"/>
          </a:p>
        </p:txBody>
      </p:sp>
      <p:sp>
        <p:nvSpPr>
          <p:cNvPr id="18" name="Pentagone 17"/>
          <p:cNvSpPr/>
          <p:nvPr/>
        </p:nvSpPr>
        <p:spPr>
          <a:xfrm>
            <a:off x="683568" y="4725144"/>
            <a:ext cx="5400600" cy="57606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6328</a:t>
            </a:r>
            <a:r>
              <a:rPr lang="fr-FR" dirty="0" smtClean="0"/>
              <a:t> prix étudiés</a:t>
            </a:r>
            <a:endParaRPr lang="fr-FR" dirty="0"/>
          </a:p>
        </p:txBody>
      </p:sp>
      <p:sp>
        <p:nvSpPr>
          <p:cNvPr id="19" name="ZoneTexte 18"/>
          <p:cNvSpPr txBox="1"/>
          <p:nvPr/>
        </p:nvSpPr>
        <p:spPr>
          <a:xfrm>
            <a:off x="6444208" y="4797152"/>
            <a:ext cx="2376264" cy="369332"/>
          </a:xfrm>
          <a:prstGeom prst="rect">
            <a:avLst/>
          </a:prstGeom>
          <a:noFill/>
        </p:spPr>
        <p:txBody>
          <a:bodyPr wrap="square" rtlCol="0">
            <a:spAutoFit/>
          </a:bodyPr>
          <a:lstStyle/>
          <a:p>
            <a:r>
              <a:rPr lang="fr-FR" b="1" dirty="0" smtClean="0"/>
              <a:t>460</a:t>
            </a:r>
            <a:r>
              <a:rPr lang="fr-FR" dirty="0" smtClean="0"/>
              <a:t> prix différents</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704088"/>
            <a:ext cx="8640960" cy="1143000"/>
          </a:xfrm>
        </p:spPr>
        <p:txBody>
          <a:bodyPr>
            <a:normAutofit fontScale="90000"/>
          </a:bodyPr>
          <a:lstStyle/>
          <a:p>
            <a:pPr algn="ctr"/>
            <a:r>
              <a:rPr lang="fr-FR" sz="3600" dirty="0" smtClean="0">
                <a:solidFill>
                  <a:schemeClr val="accent2">
                    <a:lumMod val="75000"/>
                  </a:schemeClr>
                </a:solidFill>
                <a:latin typeface="Arial" pitchFamily="34" charset="0"/>
                <a:cs typeface="Arial" pitchFamily="34" charset="0"/>
              </a:rPr>
              <a:t>Comparaison des moyennes départementales : un éventail très large de prix</a:t>
            </a:r>
            <a:endParaRPr lang="fr-FR" sz="3600" dirty="0">
              <a:solidFill>
                <a:schemeClr val="accent2">
                  <a:lumMod val="75000"/>
                </a:schemeClr>
              </a:solidFill>
              <a:latin typeface="Arial" pitchFamily="34" charset="0"/>
              <a:cs typeface="Arial" pitchFamily="34" charset="0"/>
            </a:endParaRPr>
          </a:p>
        </p:txBody>
      </p:sp>
      <p:sp>
        <p:nvSpPr>
          <p:cNvPr id="5" name="Organigramme : Terminateur 4"/>
          <p:cNvSpPr/>
          <p:nvPr/>
        </p:nvSpPr>
        <p:spPr>
          <a:xfrm>
            <a:off x="467544" y="3717032"/>
            <a:ext cx="8136904" cy="936104"/>
          </a:xfrm>
          <a:prstGeom prst="flowChartTermina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dirty="0">
              <a:solidFill>
                <a:schemeClr val="tx1"/>
              </a:solidFill>
            </a:endParaRPr>
          </a:p>
        </p:txBody>
      </p:sp>
      <p:sp>
        <p:nvSpPr>
          <p:cNvPr id="10" name="ZoneTexte 9"/>
          <p:cNvSpPr txBox="1"/>
          <p:nvPr/>
        </p:nvSpPr>
        <p:spPr>
          <a:xfrm>
            <a:off x="1547664" y="4005064"/>
            <a:ext cx="6120680" cy="369332"/>
          </a:xfrm>
          <a:prstGeom prst="rect">
            <a:avLst/>
          </a:prstGeom>
          <a:noFill/>
        </p:spPr>
        <p:txBody>
          <a:bodyPr wrap="square" rtlCol="0">
            <a:spAutoFit/>
          </a:bodyPr>
          <a:lstStyle/>
          <a:p>
            <a:r>
              <a:rPr lang="fr-FR" dirty="0" smtClean="0"/>
              <a:t>Moyenne du m3 d’eau incluant l’assainissement  </a:t>
            </a:r>
            <a:r>
              <a:rPr lang="fr-FR" b="1" dirty="0" smtClean="0"/>
              <a:t>4,15</a:t>
            </a:r>
            <a:r>
              <a:rPr lang="fr-FR" dirty="0" smtClean="0"/>
              <a:t> euros</a:t>
            </a:r>
          </a:p>
        </p:txBody>
      </p:sp>
      <p:sp>
        <p:nvSpPr>
          <p:cNvPr id="11" name="Organigramme : Terminateur 10"/>
          <p:cNvSpPr/>
          <p:nvPr/>
        </p:nvSpPr>
        <p:spPr>
          <a:xfrm>
            <a:off x="539552" y="5013176"/>
            <a:ext cx="8136904" cy="936104"/>
          </a:xfrm>
          <a:prstGeom prst="flowChartTermina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dirty="0">
              <a:solidFill>
                <a:schemeClr val="tx1"/>
              </a:solidFill>
            </a:endParaRPr>
          </a:p>
        </p:txBody>
      </p:sp>
      <p:sp>
        <p:nvSpPr>
          <p:cNvPr id="13" name="ZoneTexte 12"/>
          <p:cNvSpPr txBox="1"/>
          <p:nvPr/>
        </p:nvSpPr>
        <p:spPr>
          <a:xfrm>
            <a:off x="1547664" y="5301208"/>
            <a:ext cx="6408712" cy="369332"/>
          </a:xfrm>
          <a:prstGeom prst="rect">
            <a:avLst/>
          </a:prstGeom>
          <a:noFill/>
        </p:spPr>
        <p:txBody>
          <a:bodyPr wrap="square" rtlCol="0">
            <a:spAutoFit/>
          </a:bodyPr>
          <a:lstStyle/>
          <a:p>
            <a:r>
              <a:rPr lang="fr-FR" dirty="0" smtClean="0"/>
              <a:t>Moyenne du m3 d’eau sans assainissement  </a:t>
            </a:r>
            <a:r>
              <a:rPr lang="fr-FR" b="1" dirty="0" smtClean="0"/>
              <a:t>2,06</a:t>
            </a:r>
            <a:r>
              <a:rPr lang="fr-FR" dirty="0" smtClean="0"/>
              <a:t> euros</a:t>
            </a:r>
            <a:endParaRPr lang="fr-FR" dirty="0"/>
          </a:p>
        </p:txBody>
      </p:sp>
      <p:sp>
        <p:nvSpPr>
          <p:cNvPr id="7" name="Organigramme : Terminateur 6"/>
          <p:cNvSpPr/>
          <p:nvPr/>
        </p:nvSpPr>
        <p:spPr>
          <a:xfrm>
            <a:off x="539552" y="2348880"/>
            <a:ext cx="8136904" cy="936104"/>
          </a:xfrm>
          <a:prstGeom prst="flowChartTermina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dirty="0">
              <a:solidFill>
                <a:schemeClr val="tx1"/>
              </a:solidFill>
            </a:endParaRPr>
          </a:p>
        </p:txBody>
      </p:sp>
      <p:sp>
        <p:nvSpPr>
          <p:cNvPr id="8" name="ZoneTexte 7"/>
          <p:cNvSpPr txBox="1"/>
          <p:nvPr/>
        </p:nvSpPr>
        <p:spPr>
          <a:xfrm>
            <a:off x="1547664" y="2492896"/>
            <a:ext cx="5616624" cy="646331"/>
          </a:xfrm>
          <a:prstGeom prst="rect">
            <a:avLst/>
          </a:prstGeom>
          <a:noFill/>
        </p:spPr>
        <p:txBody>
          <a:bodyPr wrap="square" rtlCol="0">
            <a:spAutoFit/>
          </a:bodyPr>
          <a:lstStyle/>
          <a:p>
            <a:r>
              <a:rPr lang="fr-FR" dirty="0" smtClean="0"/>
              <a:t>Tarn-et-Garonne : </a:t>
            </a:r>
            <a:r>
              <a:rPr lang="fr-FR" b="1" dirty="0" smtClean="0"/>
              <a:t>5,72€</a:t>
            </a:r>
            <a:r>
              <a:rPr lang="fr-FR" dirty="0" smtClean="0"/>
              <a:t> le m3 (avec assainissement)</a:t>
            </a:r>
          </a:p>
          <a:p>
            <a:r>
              <a:rPr lang="fr-FR" dirty="0" smtClean="0"/>
              <a:t>Haute-Vienne      : </a:t>
            </a:r>
            <a:r>
              <a:rPr lang="fr-FR" b="1" dirty="0" smtClean="0"/>
              <a:t>2,92€ </a:t>
            </a:r>
            <a:r>
              <a:rPr lang="fr-FR" dirty="0" smtClean="0"/>
              <a:t>le m3 (avec assainissement)</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24744"/>
            <a:ext cx="8136904" cy="1224136"/>
          </a:xfrm>
        </p:spPr>
        <p:txBody>
          <a:bodyPr>
            <a:noAutofit/>
          </a:bodyPr>
          <a:lstStyle/>
          <a:p>
            <a:pPr algn="ctr"/>
            <a:r>
              <a:rPr lang="fr-FR" sz="3600" dirty="0" smtClean="0">
                <a:solidFill>
                  <a:schemeClr val="accent2">
                    <a:lumMod val="75000"/>
                  </a:schemeClr>
                </a:solidFill>
                <a:latin typeface="Arial" pitchFamily="34" charset="0"/>
                <a:cs typeface="Arial" pitchFamily="34" charset="0"/>
              </a:rPr>
              <a:t>Comparaison des médianes départementales: un éventail encore plus large</a:t>
            </a:r>
            <a:endParaRPr lang="fr-FR" sz="3600" dirty="0">
              <a:solidFill>
                <a:schemeClr val="accent2">
                  <a:lumMod val="75000"/>
                </a:schemeClr>
              </a:solidFill>
              <a:latin typeface="Arial" pitchFamily="34" charset="0"/>
              <a:cs typeface="Arial" pitchFamily="34" charset="0"/>
            </a:endParaRPr>
          </a:p>
        </p:txBody>
      </p:sp>
      <p:sp>
        <p:nvSpPr>
          <p:cNvPr id="3" name="Rectangle 2"/>
          <p:cNvSpPr/>
          <p:nvPr/>
        </p:nvSpPr>
        <p:spPr>
          <a:xfrm>
            <a:off x="1187624" y="3645024"/>
            <a:ext cx="6984776" cy="1477328"/>
          </a:xfrm>
          <a:prstGeom prst="rect">
            <a:avLst/>
          </a:prstGeom>
        </p:spPr>
        <p:txBody>
          <a:bodyPr wrap="square">
            <a:spAutoFit/>
          </a:bodyPr>
          <a:lstStyle/>
          <a:p>
            <a:r>
              <a:rPr lang="fr-FR" dirty="0" smtClean="0"/>
              <a:t>-Tarn-et-Garonne 		: </a:t>
            </a:r>
            <a:r>
              <a:rPr lang="fr-FR" b="1" dirty="0" smtClean="0"/>
              <a:t>5,72€</a:t>
            </a:r>
            <a:r>
              <a:rPr lang="fr-FR" dirty="0" smtClean="0"/>
              <a:t> le m3 (avec assainissement)</a:t>
            </a:r>
          </a:p>
          <a:p>
            <a:endParaRPr lang="fr-FR" dirty="0" smtClean="0"/>
          </a:p>
          <a:p>
            <a:r>
              <a:rPr lang="fr-FR" dirty="0" smtClean="0"/>
              <a:t>-Vosges                  		: </a:t>
            </a:r>
            <a:r>
              <a:rPr lang="fr-FR" b="1" dirty="0" smtClean="0"/>
              <a:t>2,58€ </a:t>
            </a:r>
            <a:r>
              <a:rPr lang="fr-FR" dirty="0" smtClean="0"/>
              <a:t>(avec assainissement)</a:t>
            </a:r>
          </a:p>
          <a:p>
            <a:endParaRPr lang="fr-FR" dirty="0" smtClean="0"/>
          </a:p>
          <a:p>
            <a:r>
              <a:rPr lang="fr-FR" dirty="0" smtClean="0"/>
              <a:t>-Alpes de Hautes-Provence 	: </a:t>
            </a:r>
            <a:r>
              <a:rPr lang="fr-FR" b="1" dirty="0" smtClean="0"/>
              <a:t>2,63€ </a:t>
            </a:r>
            <a:r>
              <a:rPr lang="fr-FR" dirty="0" smtClean="0"/>
              <a:t>(avec assainissement)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nderie">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852</TotalTime>
  <Words>1199</Words>
  <Application>Microsoft Office PowerPoint</Application>
  <PresentationFormat>Affichage à l'écran (4:3)</PresentationFormat>
  <Paragraphs>149</Paragraphs>
  <Slides>22</Slides>
  <Notes>2</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Débit</vt:lpstr>
      <vt:lpstr>Les prix de l’eau en France (année 2012)</vt:lpstr>
      <vt:lpstr>Les principaux textes qui régissent la politique de l’eau</vt:lpstr>
      <vt:lpstr>L’eau dans : </vt:lpstr>
      <vt:lpstr>Démarche utilisée pour le recueil des données et les réticences rencontrées</vt:lpstr>
      <vt:lpstr>Composition de l’échantillon  </vt:lpstr>
      <vt:lpstr>Des prix disparates, souvent élevés et inéquitables pour les consommateurs</vt:lpstr>
      <vt:lpstr>Diapositive 7</vt:lpstr>
      <vt:lpstr>Comparaison des moyennes départementales : un éventail très large de prix</vt:lpstr>
      <vt:lpstr>Comparaison des médianes départementales: un éventail encore plus large</vt:lpstr>
      <vt:lpstr>Des écarts de prix à l’intérieur de certains départements, qui dépassent l’entendement</vt:lpstr>
      <vt:lpstr>Des prix très élevés sur trop de territoires</vt:lpstr>
      <vt:lpstr>Une France rurale pénalisée, par rapport à la France des grandes villes</vt:lpstr>
      <vt:lpstr>Diapositive 13</vt:lpstr>
      <vt:lpstr>Des prix qui s’homogénéisent lorsque la taille des villes augmente</vt:lpstr>
      <vt:lpstr>Les prix des grandes villes ne sont pas représentatifs des prix pratiqués en France</vt:lpstr>
      <vt:lpstr>Diapositive 16</vt:lpstr>
      <vt:lpstr>Un système de tarification qui peut entrainer d’importantes injustices</vt:lpstr>
      <vt:lpstr>Diapositive 18</vt:lpstr>
      <vt:lpstr>Certains territoires ont mené une politique d’harmonisation des prix de l’eau</vt:lpstr>
      <vt:lpstr>Diapositive 20</vt:lpstr>
      <vt:lpstr>La part fixe du tarif de l’eau</vt:lpstr>
      <vt:lpstr>Conclusion</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Etude sur la disparité des prix de l’eau en France</dc:title>
  <dc:creator>Stefana</dc:creator>
  <cp:lastModifiedBy>Etienne</cp:lastModifiedBy>
  <cp:revision>74</cp:revision>
  <dcterms:created xsi:type="dcterms:W3CDTF">2013-12-04T15:49:34Z</dcterms:created>
  <dcterms:modified xsi:type="dcterms:W3CDTF">2013-12-09T18:09:12Z</dcterms:modified>
</cp:coreProperties>
</file>